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handoutMasterIdLst>
    <p:handoutMasterId r:id="rId37"/>
  </p:handoutMasterIdLst>
  <p:sldIdLst>
    <p:sldId id="258" r:id="rId2"/>
    <p:sldId id="296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319" r:id="rId11"/>
    <p:sldId id="336" r:id="rId12"/>
    <p:sldId id="321" r:id="rId13"/>
    <p:sldId id="322" r:id="rId14"/>
    <p:sldId id="327" r:id="rId15"/>
    <p:sldId id="324" r:id="rId16"/>
    <p:sldId id="323" r:id="rId17"/>
    <p:sldId id="325" r:id="rId18"/>
    <p:sldId id="320" r:id="rId19"/>
    <p:sldId id="326" r:id="rId20"/>
    <p:sldId id="329" r:id="rId21"/>
    <p:sldId id="328" r:id="rId22"/>
    <p:sldId id="330" r:id="rId23"/>
    <p:sldId id="331" r:id="rId24"/>
    <p:sldId id="347" r:id="rId25"/>
    <p:sldId id="344" r:id="rId26"/>
    <p:sldId id="332" r:id="rId27"/>
    <p:sldId id="335" r:id="rId28"/>
    <p:sldId id="333" r:id="rId29"/>
    <p:sldId id="334" r:id="rId30"/>
    <p:sldId id="345" r:id="rId31"/>
    <p:sldId id="346" r:id="rId32"/>
    <p:sldId id="348" r:id="rId33"/>
    <p:sldId id="307" r:id="rId34"/>
    <p:sldId id="308" r:id="rId35"/>
    <p:sldId id="272" r:id="rId36"/>
  </p:sldIdLst>
  <p:sldSz cx="9144000" cy="6858000" type="screen4x3"/>
  <p:notesSz cx="9929813" cy="679926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33CC33"/>
    <a:srgbClr val="4F81BD"/>
    <a:srgbClr val="CC66FF"/>
    <a:srgbClr val="66FFFF"/>
    <a:srgbClr val="FF66FF"/>
    <a:srgbClr val="1DB4E3"/>
    <a:srgbClr val="80AF09"/>
    <a:srgbClr val="75B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B09741-661B-433E-9505-943FF7410B5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6232DA2-CBBF-4EF7-8FEC-A4766A9B1A4A}">
      <dgm:prSet custT="1"/>
      <dgm:spPr>
        <a:solidFill>
          <a:schemeClr val="bg1">
            <a:alpha val="12000"/>
          </a:schemeClr>
        </a:solidFill>
      </dgm:spPr>
      <dgm:t>
        <a:bodyPr/>
        <a:lstStyle/>
        <a:p>
          <a:pPr algn="just" rtl="0"/>
          <a:r>
            <a:rPr lang="el-GR" sz="2000" b="1" dirty="0" smtClean="0"/>
            <a:t>"Γαλάζια Ανάπτυξη" είναι η μακροπρόθεσμη στρατηγική για τη στήριξη </a:t>
          </a:r>
          <a:r>
            <a:rPr lang="el-GR" sz="2000" b="1" dirty="0" smtClean="0">
              <a:solidFill>
                <a:srgbClr val="FF0000"/>
              </a:solidFill>
            </a:rPr>
            <a:t>της βιώσιμης ανάπτυξης </a:t>
          </a:r>
          <a:r>
            <a:rPr lang="el-GR" sz="2000" b="1" dirty="0" smtClean="0"/>
            <a:t>του θαλάσσιου και ναυτιλιακού τομέα.</a:t>
          </a:r>
          <a:endParaRPr lang="el-GR" sz="2000" dirty="0"/>
        </a:p>
      </dgm:t>
    </dgm:pt>
    <dgm:pt modelId="{1BBB4C0F-090E-45F4-BCF4-FEBF71188F50}" type="parTrans" cxnId="{70945128-F7F0-4BB2-A1BE-73047D6A29A2}">
      <dgm:prSet/>
      <dgm:spPr/>
      <dgm:t>
        <a:bodyPr/>
        <a:lstStyle/>
        <a:p>
          <a:endParaRPr lang="el-GR"/>
        </a:p>
      </dgm:t>
    </dgm:pt>
    <dgm:pt modelId="{A82CFC8A-7AD3-4AE6-A97C-392A001CFB0D}" type="sibTrans" cxnId="{70945128-F7F0-4BB2-A1BE-73047D6A29A2}">
      <dgm:prSet/>
      <dgm:spPr/>
      <dgm:t>
        <a:bodyPr/>
        <a:lstStyle/>
        <a:p>
          <a:endParaRPr lang="el-GR"/>
        </a:p>
      </dgm:t>
    </dgm:pt>
    <dgm:pt modelId="{4BC1F7E4-F737-49AF-BE4D-36ABE1FF120E}" type="pres">
      <dgm:prSet presAssocID="{47B09741-661B-433E-9505-943FF7410B5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5029919-4A29-4EF6-97D7-5F14DCB4ECD6}" type="pres">
      <dgm:prSet presAssocID="{B6232DA2-CBBF-4EF7-8FEC-A4766A9B1A4A}" presName="composite" presStyleCnt="0"/>
      <dgm:spPr/>
    </dgm:pt>
    <dgm:pt modelId="{2986477C-E884-4CA6-9BA5-BE3D6D2FE9C0}" type="pres">
      <dgm:prSet presAssocID="{B6232DA2-CBBF-4EF7-8FEC-A4766A9B1A4A}" presName="rect1" presStyleLbl="trAlignAcc1" presStyleIdx="0" presStyleCnt="1" custScaleX="178789" custScaleY="76200" custLinFactNeighborX="6322" custLinFactNeighborY="366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01C6C5E-C080-4D7F-B8EB-10AFC4157671}" type="pres">
      <dgm:prSet presAssocID="{B6232DA2-CBBF-4EF7-8FEC-A4766A9B1A4A}" presName="rect2" presStyleLbl="fgImgPlace1" presStyleIdx="0" presStyleCnt="1" custScaleX="120759" custScaleY="87459" custLinFactX="-82541" custLinFactNeighborX="-100000" custLinFactNeighborY="-1386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l-GR"/>
        </a:p>
      </dgm:t>
    </dgm:pt>
  </dgm:ptLst>
  <dgm:cxnLst>
    <dgm:cxn modelId="{3F4D6033-E1E0-42B0-8F7D-A3DDC9C78A17}" type="presOf" srcId="{47B09741-661B-433E-9505-943FF7410B5B}" destId="{4BC1F7E4-F737-49AF-BE4D-36ABE1FF120E}" srcOrd="0" destOrd="0" presId="urn:microsoft.com/office/officeart/2008/layout/PictureStrips"/>
    <dgm:cxn modelId="{70945128-F7F0-4BB2-A1BE-73047D6A29A2}" srcId="{47B09741-661B-433E-9505-943FF7410B5B}" destId="{B6232DA2-CBBF-4EF7-8FEC-A4766A9B1A4A}" srcOrd="0" destOrd="0" parTransId="{1BBB4C0F-090E-45F4-BCF4-FEBF71188F50}" sibTransId="{A82CFC8A-7AD3-4AE6-A97C-392A001CFB0D}"/>
    <dgm:cxn modelId="{E4D1190F-EF7E-43B3-BB78-5C711137D805}" type="presOf" srcId="{B6232DA2-CBBF-4EF7-8FEC-A4766A9B1A4A}" destId="{2986477C-E884-4CA6-9BA5-BE3D6D2FE9C0}" srcOrd="0" destOrd="0" presId="urn:microsoft.com/office/officeart/2008/layout/PictureStrips"/>
    <dgm:cxn modelId="{C45A2E66-5B3B-46D8-89D5-24276740363E}" type="presParOf" srcId="{4BC1F7E4-F737-49AF-BE4D-36ABE1FF120E}" destId="{55029919-4A29-4EF6-97D7-5F14DCB4ECD6}" srcOrd="0" destOrd="0" presId="urn:microsoft.com/office/officeart/2008/layout/PictureStrips"/>
    <dgm:cxn modelId="{7B452A8C-8865-411C-89B6-E9E5B53646A0}" type="presParOf" srcId="{55029919-4A29-4EF6-97D7-5F14DCB4ECD6}" destId="{2986477C-E884-4CA6-9BA5-BE3D6D2FE9C0}" srcOrd="0" destOrd="0" presId="urn:microsoft.com/office/officeart/2008/layout/PictureStrips"/>
    <dgm:cxn modelId="{31426D7C-5456-4BD9-80AC-983B17BB9BE5}" type="presParOf" srcId="{55029919-4A29-4EF6-97D7-5F14DCB4ECD6}" destId="{501C6C5E-C080-4D7F-B8EB-10AFC415767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978316-C4CA-4915-9783-14C2D04A863E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/>
      <dgm:spPr/>
      <dgm:t>
        <a:bodyPr/>
        <a:lstStyle/>
        <a:p>
          <a:endParaRPr lang="el-GR"/>
        </a:p>
      </dgm:t>
    </dgm:pt>
    <dgm:pt modelId="{B0CA4201-7EA2-475F-8F64-20E34ED22079}">
      <dgm:prSet/>
      <dgm:spPr/>
      <dgm:t>
        <a:bodyPr/>
        <a:lstStyle/>
        <a:p>
          <a:pPr algn="just" rtl="0"/>
          <a:r>
            <a:rPr lang="el-GR" b="1" dirty="0" smtClean="0"/>
            <a:t>Το πρόγραμμα </a:t>
          </a:r>
          <a:r>
            <a:rPr lang="en-US" b="1" dirty="0" smtClean="0"/>
            <a:t>RAOP-MED </a:t>
          </a:r>
          <a:r>
            <a:rPr lang="el-GR" b="1" dirty="0" smtClean="0"/>
            <a:t>αποτελεί μια ολιστική/ολοκληρωμένη μελέτη </a:t>
          </a:r>
          <a:r>
            <a:rPr lang="el-GR" b="1" dirty="0" smtClean="0">
              <a:solidFill>
                <a:srgbClr val="FFFF00"/>
              </a:solidFill>
            </a:rPr>
            <a:t>αξιολόγησης του ρίσκου </a:t>
          </a:r>
          <a:r>
            <a:rPr lang="el-GR" b="1" dirty="0" smtClean="0"/>
            <a:t>που σχετίζεται με τις διεργασίες ανεύρεσης και εκμετάλλευσης υδρογονανθράκων στην ανατολική Μεσόγειο,  η οποία περιλαμβάνει την </a:t>
          </a:r>
          <a:r>
            <a:rPr lang="el-GR" b="1" dirty="0" smtClean="0">
              <a:solidFill>
                <a:srgbClr val="FFFF00"/>
              </a:solidFill>
            </a:rPr>
            <a:t>πρόληψη</a:t>
          </a:r>
          <a:r>
            <a:rPr lang="el-GR" b="1" dirty="0" smtClean="0"/>
            <a:t>, </a:t>
          </a:r>
          <a:r>
            <a:rPr lang="el-GR" b="1" dirty="0" smtClean="0">
              <a:solidFill>
                <a:srgbClr val="FFFF00"/>
              </a:solidFill>
            </a:rPr>
            <a:t>έγκαιρη ανίχνευση </a:t>
          </a:r>
          <a:r>
            <a:rPr lang="el-GR" b="1" dirty="0" smtClean="0"/>
            <a:t>και </a:t>
          </a:r>
          <a:r>
            <a:rPr lang="el-GR" b="1" dirty="0" smtClean="0">
              <a:solidFill>
                <a:srgbClr val="FFFF00"/>
              </a:solidFill>
            </a:rPr>
            <a:t>έλεγχο</a:t>
          </a:r>
          <a:r>
            <a:rPr lang="el-GR" b="1" dirty="0" smtClean="0"/>
            <a:t> πετρελαιοκηλίδων, και αναδιάρθρωση και ανακατανομή των πόρων που διατίθενται στην περιοχή για την αντιμετώπιση πετρελαιοκηλίδων στα αρχικά στάδια τους. Το </a:t>
          </a:r>
          <a:r>
            <a:rPr lang="en-US" b="1" dirty="0" smtClean="0"/>
            <a:t>RAOP-MED </a:t>
          </a:r>
          <a:r>
            <a:rPr lang="el-GR" b="1" dirty="0" smtClean="0"/>
            <a:t>περιλαμβάνει επίσης πληροφόρηση προς το ευρύ κοινό σε σχέση με τους κινδύνους και τις συνέπειες ενός τέτοιου περιστατικού σε οικονομικό, περιβαλλοντικό και κοινωνικό επίπεδο.</a:t>
          </a:r>
          <a:endParaRPr lang="el-GR" b="1" dirty="0"/>
        </a:p>
      </dgm:t>
    </dgm:pt>
    <dgm:pt modelId="{92BF7DCA-0826-4ED2-BC2D-0812ACA278DD}" type="parTrans" cxnId="{92612185-8FFA-4F1F-8894-B42DAAA3E675}">
      <dgm:prSet/>
      <dgm:spPr/>
      <dgm:t>
        <a:bodyPr/>
        <a:lstStyle/>
        <a:p>
          <a:pPr algn="just"/>
          <a:endParaRPr lang="el-GR" b="1"/>
        </a:p>
      </dgm:t>
    </dgm:pt>
    <dgm:pt modelId="{76E2477A-87F7-450E-AB4A-5379D93FF3AF}" type="sibTrans" cxnId="{92612185-8FFA-4F1F-8894-B42DAAA3E675}">
      <dgm:prSet/>
      <dgm:spPr/>
      <dgm:t>
        <a:bodyPr/>
        <a:lstStyle/>
        <a:p>
          <a:pPr algn="just"/>
          <a:endParaRPr lang="el-GR" b="1"/>
        </a:p>
      </dgm:t>
    </dgm:pt>
    <dgm:pt modelId="{CF825ED8-E4FA-4F57-A86F-F7DF45C8E3FC}" type="pres">
      <dgm:prSet presAssocID="{DB978316-C4CA-4915-9783-14C2D04A86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D154A3E-B07D-4937-A73A-2237ECA3B991}" type="pres">
      <dgm:prSet presAssocID="{B0CA4201-7EA2-475F-8F64-20E34ED2207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453DA94-B3BF-42CF-8742-66704575C96D}" type="presOf" srcId="{B0CA4201-7EA2-475F-8F64-20E34ED22079}" destId="{BD154A3E-B07D-4937-A73A-2237ECA3B991}" srcOrd="0" destOrd="0" presId="urn:microsoft.com/office/officeart/2005/8/layout/vList2"/>
    <dgm:cxn modelId="{0149B375-0FEE-4609-8005-FCF6D2C992A5}" type="presOf" srcId="{DB978316-C4CA-4915-9783-14C2D04A863E}" destId="{CF825ED8-E4FA-4F57-A86F-F7DF45C8E3FC}" srcOrd="0" destOrd="0" presId="urn:microsoft.com/office/officeart/2005/8/layout/vList2"/>
    <dgm:cxn modelId="{92612185-8FFA-4F1F-8894-B42DAAA3E675}" srcId="{DB978316-C4CA-4915-9783-14C2D04A863E}" destId="{B0CA4201-7EA2-475F-8F64-20E34ED22079}" srcOrd="0" destOrd="0" parTransId="{92BF7DCA-0826-4ED2-BC2D-0812ACA278DD}" sibTransId="{76E2477A-87F7-450E-AB4A-5379D93FF3AF}"/>
    <dgm:cxn modelId="{69E79C59-5315-4701-83FC-FAFABF8390B5}" type="presParOf" srcId="{CF825ED8-E4FA-4F57-A86F-F7DF45C8E3FC}" destId="{BD154A3E-B07D-4937-A73A-2237ECA3B99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36C691-03E4-4648-BB99-DF8FE80D93E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C43278DB-D4CE-4789-BC70-3D00B218169C}">
      <dgm:prSet custT="1"/>
      <dgm:spPr/>
      <dgm:t>
        <a:bodyPr/>
        <a:lstStyle/>
        <a:p>
          <a:pPr rtl="0"/>
          <a:r>
            <a:rPr lang="el-GR" sz="1800" b="1" kern="0" baseline="0" dirty="0" smtClean="0"/>
            <a:t>Προσδιορισμός και συλλογή των κύριων περιβαλλοντικών παραμέτρων που απαιτούνται για την ανάπτυξη των Περιβαλλοντικών Χαρτών</a:t>
          </a:r>
          <a:endParaRPr lang="el-GR" sz="1800" b="1" kern="0" baseline="0" dirty="0"/>
        </a:p>
      </dgm:t>
    </dgm:pt>
    <dgm:pt modelId="{41CE5D7B-2DBE-4303-A2BE-4A0C8BC9947F}" type="parTrans" cxnId="{63ED3399-1F04-4B36-82B2-64D7621B5593}">
      <dgm:prSet/>
      <dgm:spPr/>
      <dgm:t>
        <a:bodyPr/>
        <a:lstStyle/>
        <a:p>
          <a:endParaRPr lang="el-GR" sz="5400" b="1" kern="0" baseline="0"/>
        </a:p>
      </dgm:t>
    </dgm:pt>
    <dgm:pt modelId="{6D1B4608-F09B-43B6-9E05-4E7D7355EE51}" type="sibTrans" cxnId="{63ED3399-1F04-4B36-82B2-64D7621B5593}">
      <dgm:prSet/>
      <dgm:spPr/>
      <dgm:t>
        <a:bodyPr/>
        <a:lstStyle/>
        <a:p>
          <a:endParaRPr lang="el-GR" sz="5400" b="1" kern="0" baseline="0"/>
        </a:p>
      </dgm:t>
    </dgm:pt>
    <dgm:pt modelId="{80E6C251-2B79-4022-B230-971D48B13D0E}">
      <dgm:prSet custT="1"/>
      <dgm:spPr/>
      <dgm:t>
        <a:bodyPr/>
        <a:lstStyle/>
        <a:p>
          <a:pPr rtl="0"/>
          <a:r>
            <a:rPr lang="el-GR" sz="1800" b="1" kern="0" baseline="0" dirty="0" smtClean="0"/>
            <a:t>Προσδιορισμός και συλλογή των κύριων </a:t>
          </a:r>
          <a:r>
            <a:rPr lang="el-GR" sz="1800" b="1" kern="0" baseline="0" dirty="0" err="1" smtClean="0"/>
            <a:t>κοινωνικο</a:t>
          </a:r>
          <a:r>
            <a:rPr lang="el-GR" sz="1800" b="1" kern="0" baseline="0" dirty="0" smtClean="0"/>
            <a:t>-οικονομικών παραμέτρων που απαιτούνται για την ανάπτυξη των </a:t>
          </a:r>
          <a:r>
            <a:rPr lang="el-GR" sz="1800" b="1" kern="0" baseline="0" dirty="0" err="1" smtClean="0"/>
            <a:t>Κοινωνικο</a:t>
          </a:r>
          <a:r>
            <a:rPr lang="el-GR" sz="1800" b="1" kern="0" baseline="0" dirty="0" smtClean="0"/>
            <a:t>-οικονομικών Χαρτών</a:t>
          </a:r>
          <a:endParaRPr lang="el-GR" sz="1800" b="1" kern="0" baseline="0" dirty="0"/>
        </a:p>
      </dgm:t>
    </dgm:pt>
    <dgm:pt modelId="{D8A2625B-50D4-4F2C-B463-B894D64868C0}" type="parTrans" cxnId="{64F90F4F-8B02-4153-BB6C-0644EBF15B43}">
      <dgm:prSet/>
      <dgm:spPr/>
      <dgm:t>
        <a:bodyPr/>
        <a:lstStyle/>
        <a:p>
          <a:endParaRPr lang="el-GR" sz="5400" b="1" kern="0" baseline="0"/>
        </a:p>
      </dgm:t>
    </dgm:pt>
    <dgm:pt modelId="{32DDA469-B3C5-45C9-9BF2-9C9D704E619F}" type="sibTrans" cxnId="{64F90F4F-8B02-4153-BB6C-0644EBF15B43}">
      <dgm:prSet/>
      <dgm:spPr/>
      <dgm:t>
        <a:bodyPr/>
        <a:lstStyle/>
        <a:p>
          <a:endParaRPr lang="el-GR" sz="5400" b="1" kern="0" baseline="0"/>
        </a:p>
      </dgm:t>
    </dgm:pt>
    <dgm:pt modelId="{F8447F31-4C34-492A-868C-15D3B1AA5C5B}">
      <dgm:prSet custT="1"/>
      <dgm:spPr/>
      <dgm:t>
        <a:bodyPr/>
        <a:lstStyle/>
        <a:p>
          <a:pPr rtl="0"/>
          <a:r>
            <a:rPr lang="el-GR" sz="1800" b="1" kern="0" baseline="0" dirty="0" smtClean="0"/>
            <a:t>Σύνθεση Περιβαλλοντικών και </a:t>
          </a:r>
          <a:r>
            <a:rPr lang="el-GR" sz="1800" b="1" kern="0" baseline="0" dirty="0" err="1" smtClean="0"/>
            <a:t>Κοινωνικο</a:t>
          </a:r>
          <a:r>
            <a:rPr lang="el-GR" sz="1800" b="1" kern="0" baseline="0" dirty="0" smtClean="0"/>
            <a:t>-οικονομικών χαρτών για την ολοκληρωμένη Χαρτογράφηση της Ευαισθησίας της Ανατολικής Μεσογείου.</a:t>
          </a:r>
          <a:endParaRPr lang="el-GR" sz="1800" b="1" kern="0" baseline="0" dirty="0"/>
        </a:p>
      </dgm:t>
    </dgm:pt>
    <dgm:pt modelId="{3E1004DE-CF97-46A5-B5DE-77FBCBCD8210}" type="parTrans" cxnId="{5AD51362-8C38-499C-9A24-C8AFFBDA8587}">
      <dgm:prSet/>
      <dgm:spPr/>
      <dgm:t>
        <a:bodyPr/>
        <a:lstStyle/>
        <a:p>
          <a:endParaRPr lang="el-GR" sz="5400" b="1" kern="0" baseline="0"/>
        </a:p>
      </dgm:t>
    </dgm:pt>
    <dgm:pt modelId="{E44DC2D2-1BBD-48A9-8610-6B53388FC5D6}" type="sibTrans" cxnId="{5AD51362-8C38-499C-9A24-C8AFFBDA8587}">
      <dgm:prSet/>
      <dgm:spPr/>
      <dgm:t>
        <a:bodyPr/>
        <a:lstStyle/>
        <a:p>
          <a:endParaRPr lang="el-GR" sz="5400" b="1" kern="0" baseline="0"/>
        </a:p>
      </dgm:t>
    </dgm:pt>
    <dgm:pt modelId="{6B4F5613-08F5-4783-8D2C-BCF70FEF7216}">
      <dgm:prSet custT="1"/>
      <dgm:spPr/>
      <dgm:t>
        <a:bodyPr/>
        <a:lstStyle/>
        <a:p>
          <a:pPr rtl="0"/>
          <a:r>
            <a:rPr lang="el-GR" sz="1800" b="1" kern="0" baseline="0" dirty="0" smtClean="0"/>
            <a:t>Συνδυασμός Χαρτών Ευαισθησίας με δεδομένα πιθανότητας </a:t>
          </a:r>
          <a:r>
            <a:rPr lang="el-GR" sz="1800" b="1" kern="0" baseline="0" dirty="0" err="1" smtClean="0"/>
            <a:t>ατυχήματων</a:t>
          </a:r>
          <a:r>
            <a:rPr lang="el-GR" sz="1800" b="1" kern="0" baseline="0" dirty="0" smtClean="0"/>
            <a:t> διαρροής πετρελαίου για την ανάπτυξη ολοκληρωμένων χαρτών αξιολόγησης κινδύνου (</a:t>
          </a:r>
          <a:r>
            <a:rPr lang="en-GB" sz="1800" b="1" kern="0" baseline="0" dirty="0" smtClean="0"/>
            <a:t>Integrated Risk Assessment Maps</a:t>
          </a:r>
          <a:r>
            <a:rPr lang="el-GR" sz="1800" b="1" kern="0" baseline="0" dirty="0" smtClean="0"/>
            <a:t>)</a:t>
          </a:r>
          <a:endParaRPr lang="el-GR" sz="1800" b="1" kern="0" baseline="0" dirty="0"/>
        </a:p>
      </dgm:t>
    </dgm:pt>
    <dgm:pt modelId="{11B41DBB-EF66-47F9-B6CC-38F258D855D5}" type="parTrans" cxnId="{C7C73170-7B39-463E-BFE2-8011CF3C2F84}">
      <dgm:prSet/>
      <dgm:spPr/>
      <dgm:t>
        <a:bodyPr/>
        <a:lstStyle/>
        <a:p>
          <a:endParaRPr lang="el-GR" sz="5400" b="1" kern="0" baseline="0"/>
        </a:p>
      </dgm:t>
    </dgm:pt>
    <dgm:pt modelId="{56785BD8-BF4C-4E5A-A8F3-444E90CCE3F1}" type="sibTrans" cxnId="{C7C73170-7B39-463E-BFE2-8011CF3C2F84}">
      <dgm:prSet/>
      <dgm:spPr/>
      <dgm:t>
        <a:bodyPr/>
        <a:lstStyle/>
        <a:p>
          <a:endParaRPr lang="el-GR" sz="5400" b="1" kern="0" baseline="0"/>
        </a:p>
      </dgm:t>
    </dgm:pt>
    <dgm:pt modelId="{6CE90B33-14A5-4F7B-9EC8-9B5D2A125AAD}" type="pres">
      <dgm:prSet presAssocID="{9636C691-03E4-4648-BB99-DF8FE80D93E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58CAAC5-28D3-4C15-A4DE-DB013B27BFC3}" type="pres">
      <dgm:prSet presAssocID="{C43278DB-D4CE-4789-BC70-3D00B218169C}" presName="parentLin" presStyleCnt="0"/>
      <dgm:spPr/>
    </dgm:pt>
    <dgm:pt modelId="{2CAFF272-D552-4A5B-9ACF-4E92A30C2ADC}" type="pres">
      <dgm:prSet presAssocID="{C43278DB-D4CE-4789-BC70-3D00B218169C}" presName="parentLeftMargin" presStyleLbl="node1" presStyleIdx="0" presStyleCnt="4"/>
      <dgm:spPr/>
      <dgm:t>
        <a:bodyPr/>
        <a:lstStyle/>
        <a:p>
          <a:endParaRPr lang="el-GR"/>
        </a:p>
      </dgm:t>
    </dgm:pt>
    <dgm:pt modelId="{8FF5D51F-B7D1-4165-95E2-1FBBEE1A95E1}" type="pres">
      <dgm:prSet presAssocID="{C43278DB-D4CE-4789-BC70-3D00B218169C}" presName="parentText" presStyleLbl="node1" presStyleIdx="0" presStyleCnt="4" custScaleX="130267" custScaleY="150641" custLinFactNeighborX="-4915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CAF8438-ACE0-41BC-A7DF-54E1E116DF94}" type="pres">
      <dgm:prSet presAssocID="{C43278DB-D4CE-4789-BC70-3D00B218169C}" presName="negativeSpace" presStyleCnt="0"/>
      <dgm:spPr/>
    </dgm:pt>
    <dgm:pt modelId="{F6A0423E-2214-4671-ADAA-BBE0FBFC4278}" type="pres">
      <dgm:prSet presAssocID="{C43278DB-D4CE-4789-BC70-3D00B218169C}" presName="childText" presStyleLbl="conFgAcc1" presStyleIdx="0" presStyleCnt="4">
        <dgm:presLayoutVars>
          <dgm:bulletEnabled val="1"/>
        </dgm:presLayoutVars>
      </dgm:prSet>
      <dgm:spPr/>
    </dgm:pt>
    <dgm:pt modelId="{209EAAEC-D9EB-4833-8A7D-146C549311EA}" type="pres">
      <dgm:prSet presAssocID="{6D1B4608-F09B-43B6-9E05-4E7D7355EE51}" presName="spaceBetweenRectangles" presStyleCnt="0"/>
      <dgm:spPr/>
    </dgm:pt>
    <dgm:pt modelId="{765FE28E-C22F-4594-A101-9A36C739AAA9}" type="pres">
      <dgm:prSet presAssocID="{80E6C251-2B79-4022-B230-971D48B13D0E}" presName="parentLin" presStyleCnt="0"/>
      <dgm:spPr/>
    </dgm:pt>
    <dgm:pt modelId="{B545F267-7815-413F-9AD8-189DE6AE28F9}" type="pres">
      <dgm:prSet presAssocID="{80E6C251-2B79-4022-B230-971D48B13D0E}" presName="parentLeftMargin" presStyleLbl="node1" presStyleIdx="0" presStyleCnt="4"/>
      <dgm:spPr/>
      <dgm:t>
        <a:bodyPr/>
        <a:lstStyle/>
        <a:p>
          <a:endParaRPr lang="el-GR"/>
        </a:p>
      </dgm:t>
    </dgm:pt>
    <dgm:pt modelId="{C1CF089B-5E9E-4B06-A790-A075DF0A3FCA}" type="pres">
      <dgm:prSet presAssocID="{80E6C251-2B79-4022-B230-971D48B13D0E}" presName="parentText" presStyleLbl="node1" presStyleIdx="1" presStyleCnt="4" custScaleX="130267" custScaleY="150641" custLinFactNeighborX="-4915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F29BBC8-2D60-4401-A1C6-6CCC531ABEC2}" type="pres">
      <dgm:prSet presAssocID="{80E6C251-2B79-4022-B230-971D48B13D0E}" presName="negativeSpace" presStyleCnt="0"/>
      <dgm:spPr/>
    </dgm:pt>
    <dgm:pt modelId="{1AF9AE7F-338E-4F7E-AA22-EE175E4CFF62}" type="pres">
      <dgm:prSet presAssocID="{80E6C251-2B79-4022-B230-971D48B13D0E}" presName="childText" presStyleLbl="conFgAcc1" presStyleIdx="1" presStyleCnt="4">
        <dgm:presLayoutVars>
          <dgm:bulletEnabled val="1"/>
        </dgm:presLayoutVars>
      </dgm:prSet>
      <dgm:spPr/>
    </dgm:pt>
    <dgm:pt modelId="{1B2086C8-D370-46E5-AA47-70699F230BC3}" type="pres">
      <dgm:prSet presAssocID="{32DDA469-B3C5-45C9-9BF2-9C9D704E619F}" presName="spaceBetweenRectangles" presStyleCnt="0"/>
      <dgm:spPr/>
    </dgm:pt>
    <dgm:pt modelId="{549090FF-68AB-4AB6-862B-11EB7D34606A}" type="pres">
      <dgm:prSet presAssocID="{F8447F31-4C34-492A-868C-15D3B1AA5C5B}" presName="parentLin" presStyleCnt="0"/>
      <dgm:spPr/>
    </dgm:pt>
    <dgm:pt modelId="{C1E6B8DE-C5E3-4D9B-BF9A-BAD51BBDD06A}" type="pres">
      <dgm:prSet presAssocID="{F8447F31-4C34-492A-868C-15D3B1AA5C5B}" presName="parentLeftMargin" presStyleLbl="node1" presStyleIdx="1" presStyleCnt="4"/>
      <dgm:spPr/>
      <dgm:t>
        <a:bodyPr/>
        <a:lstStyle/>
        <a:p>
          <a:endParaRPr lang="el-GR"/>
        </a:p>
      </dgm:t>
    </dgm:pt>
    <dgm:pt modelId="{EF130962-AB6F-4B85-A96F-74299BDB5E34}" type="pres">
      <dgm:prSet presAssocID="{F8447F31-4C34-492A-868C-15D3B1AA5C5B}" presName="parentText" presStyleLbl="node1" presStyleIdx="2" presStyleCnt="4" custScaleX="130267" custScaleY="150641" custLinFactNeighborX="-4915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B1F77EC-C240-48C1-BD74-BAE7445200FF}" type="pres">
      <dgm:prSet presAssocID="{F8447F31-4C34-492A-868C-15D3B1AA5C5B}" presName="negativeSpace" presStyleCnt="0"/>
      <dgm:spPr/>
    </dgm:pt>
    <dgm:pt modelId="{32B7F74D-08BB-4B04-A4F3-575E70491185}" type="pres">
      <dgm:prSet presAssocID="{F8447F31-4C34-492A-868C-15D3B1AA5C5B}" presName="childText" presStyleLbl="conFgAcc1" presStyleIdx="2" presStyleCnt="4">
        <dgm:presLayoutVars>
          <dgm:bulletEnabled val="1"/>
        </dgm:presLayoutVars>
      </dgm:prSet>
      <dgm:spPr/>
    </dgm:pt>
    <dgm:pt modelId="{CC1428FB-870E-48E3-8731-39C92D3EF04B}" type="pres">
      <dgm:prSet presAssocID="{E44DC2D2-1BBD-48A9-8610-6B53388FC5D6}" presName="spaceBetweenRectangles" presStyleCnt="0"/>
      <dgm:spPr/>
    </dgm:pt>
    <dgm:pt modelId="{3C9338D8-B70B-4757-9A95-6779F2B3DA10}" type="pres">
      <dgm:prSet presAssocID="{6B4F5613-08F5-4783-8D2C-BCF70FEF7216}" presName="parentLin" presStyleCnt="0"/>
      <dgm:spPr/>
    </dgm:pt>
    <dgm:pt modelId="{BFFBDC1F-2990-4D54-A1A0-C567DB8DD65C}" type="pres">
      <dgm:prSet presAssocID="{6B4F5613-08F5-4783-8D2C-BCF70FEF7216}" presName="parentLeftMargin" presStyleLbl="node1" presStyleIdx="2" presStyleCnt="4"/>
      <dgm:spPr/>
      <dgm:t>
        <a:bodyPr/>
        <a:lstStyle/>
        <a:p>
          <a:endParaRPr lang="el-GR"/>
        </a:p>
      </dgm:t>
    </dgm:pt>
    <dgm:pt modelId="{CA7922AD-BE42-4A88-8C0C-DC6B35A820F2}" type="pres">
      <dgm:prSet presAssocID="{6B4F5613-08F5-4783-8D2C-BCF70FEF7216}" presName="parentText" presStyleLbl="node1" presStyleIdx="3" presStyleCnt="4" custScaleX="130267" custScaleY="150641" custLinFactNeighborX="-4915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97C24DA-4DB5-4842-A5D8-B3C11BCB051B}" type="pres">
      <dgm:prSet presAssocID="{6B4F5613-08F5-4783-8D2C-BCF70FEF7216}" presName="negativeSpace" presStyleCnt="0"/>
      <dgm:spPr/>
    </dgm:pt>
    <dgm:pt modelId="{82517C91-0772-4F15-9989-72D269F16389}" type="pres">
      <dgm:prSet presAssocID="{6B4F5613-08F5-4783-8D2C-BCF70FEF721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505A990-F33D-4275-8673-537ED611D2D5}" type="presOf" srcId="{F8447F31-4C34-492A-868C-15D3B1AA5C5B}" destId="{EF130962-AB6F-4B85-A96F-74299BDB5E34}" srcOrd="1" destOrd="0" presId="urn:microsoft.com/office/officeart/2005/8/layout/list1"/>
    <dgm:cxn modelId="{9D435228-9701-4F3D-940C-473781238D55}" type="presOf" srcId="{80E6C251-2B79-4022-B230-971D48B13D0E}" destId="{C1CF089B-5E9E-4B06-A790-A075DF0A3FCA}" srcOrd="1" destOrd="0" presId="urn:microsoft.com/office/officeart/2005/8/layout/list1"/>
    <dgm:cxn modelId="{14C2F285-62DF-4A89-9D3A-9D8B11E918DB}" type="presOf" srcId="{C43278DB-D4CE-4789-BC70-3D00B218169C}" destId="{8FF5D51F-B7D1-4165-95E2-1FBBEE1A95E1}" srcOrd="1" destOrd="0" presId="urn:microsoft.com/office/officeart/2005/8/layout/list1"/>
    <dgm:cxn modelId="{A10B8976-8128-42CD-A481-9F6151EE6348}" type="presOf" srcId="{9636C691-03E4-4648-BB99-DF8FE80D93E4}" destId="{6CE90B33-14A5-4F7B-9EC8-9B5D2A125AAD}" srcOrd="0" destOrd="0" presId="urn:microsoft.com/office/officeart/2005/8/layout/list1"/>
    <dgm:cxn modelId="{28CCA84B-4863-476E-86CB-E922BDFAD830}" type="presOf" srcId="{6B4F5613-08F5-4783-8D2C-BCF70FEF7216}" destId="{CA7922AD-BE42-4A88-8C0C-DC6B35A820F2}" srcOrd="1" destOrd="0" presId="urn:microsoft.com/office/officeart/2005/8/layout/list1"/>
    <dgm:cxn modelId="{5AD51362-8C38-499C-9A24-C8AFFBDA8587}" srcId="{9636C691-03E4-4648-BB99-DF8FE80D93E4}" destId="{F8447F31-4C34-492A-868C-15D3B1AA5C5B}" srcOrd="2" destOrd="0" parTransId="{3E1004DE-CF97-46A5-B5DE-77FBCBCD8210}" sibTransId="{E44DC2D2-1BBD-48A9-8610-6B53388FC5D6}"/>
    <dgm:cxn modelId="{43C301D5-50CC-4830-8B96-DC54BB33C91D}" type="presOf" srcId="{80E6C251-2B79-4022-B230-971D48B13D0E}" destId="{B545F267-7815-413F-9AD8-189DE6AE28F9}" srcOrd="0" destOrd="0" presId="urn:microsoft.com/office/officeart/2005/8/layout/list1"/>
    <dgm:cxn modelId="{64F90F4F-8B02-4153-BB6C-0644EBF15B43}" srcId="{9636C691-03E4-4648-BB99-DF8FE80D93E4}" destId="{80E6C251-2B79-4022-B230-971D48B13D0E}" srcOrd="1" destOrd="0" parTransId="{D8A2625B-50D4-4F2C-B463-B894D64868C0}" sibTransId="{32DDA469-B3C5-45C9-9BF2-9C9D704E619F}"/>
    <dgm:cxn modelId="{2D303EC5-2161-47AB-9813-8D2DBDA40C81}" type="presOf" srcId="{C43278DB-D4CE-4789-BC70-3D00B218169C}" destId="{2CAFF272-D552-4A5B-9ACF-4E92A30C2ADC}" srcOrd="0" destOrd="0" presId="urn:microsoft.com/office/officeart/2005/8/layout/list1"/>
    <dgm:cxn modelId="{63ED3399-1F04-4B36-82B2-64D7621B5593}" srcId="{9636C691-03E4-4648-BB99-DF8FE80D93E4}" destId="{C43278DB-D4CE-4789-BC70-3D00B218169C}" srcOrd="0" destOrd="0" parTransId="{41CE5D7B-2DBE-4303-A2BE-4A0C8BC9947F}" sibTransId="{6D1B4608-F09B-43B6-9E05-4E7D7355EE51}"/>
    <dgm:cxn modelId="{C7C73170-7B39-463E-BFE2-8011CF3C2F84}" srcId="{9636C691-03E4-4648-BB99-DF8FE80D93E4}" destId="{6B4F5613-08F5-4783-8D2C-BCF70FEF7216}" srcOrd="3" destOrd="0" parTransId="{11B41DBB-EF66-47F9-B6CC-38F258D855D5}" sibTransId="{56785BD8-BF4C-4E5A-A8F3-444E90CCE3F1}"/>
    <dgm:cxn modelId="{E904FAC1-A528-49AF-A731-A595A4529A44}" type="presOf" srcId="{6B4F5613-08F5-4783-8D2C-BCF70FEF7216}" destId="{BFFBDC1F-2990-4D54-A1A0-C567DB8DD65C}" srcOrd="0" destOrd="0" presId="urn:microsoft.com/office/officeart/2005/8/layout/list1"/>
    <dgm:cxn modelId="{9C865A9E-A030-41B1-AB36-913B2549C211}" type="presOf" srcId="{F8447F31-4C34-492A-868C-15D3B1AA5C5B}" destId="{C1E6B8DE-C5E3-4D9B-BF9A-BAD51BBDD06A}" srcOrd="0" destOrd="0" presId="urn:microsoft.com/office/officeart/2005/8/layout/list1"/>
    <dgm:cxn modelId="{18AE5B4C-1C0C-4EC0-BC6C-32DA9545CFF0}" type="presParOf" srcId="{6CE90B33-14A5-4F7B-9EC8-9B5D2A125AAD}" destId="{558CAAC5-28D3-4C15-A4DE-DB013B27BFC3}" srcOrd="0" destOrd="0" presId="urn:microsoft.com/office/officeart/2005/8/layout/list1"/>
    <dgm:cxn modelId="{DB8F7DDF-1158-4ED8-803D-7CFED6F057F2}" type="presParOf" srcId="{558CAAC5-28D3-4C15-A4DE-DB013B27BFC3}" destId="{2CAFF272-D552-4A5B-9ACF-4E92A30C2ADC}" srcOrd="0" destOrd="0" presId="urn:microsoft.com/office/officeart/2005/8/layout/list1"/>
    <dgm:cxn modelId="{6795687D-9CBD-44E3-8BA2-75349E63EDFD}" type="presParOf" srcId="{558CAAC5-28D3-4C15-A4DE-DB013B27BFC3}" destId="{8FF5D51F-B7D1-4165-95E2-1FBBEE1A95E1}" srcOrd="1" destOrd="0" presId="urn:microsoft.com/office/officeart/2005/8/layout/list1"/>
    <dgm:cxn modelId="{51DBCA8A-74DB-402D-8C59-84AB73A84F42}" type="presParOf" srcId="{6CE90B33-14A5-4F7B-9EC8-9B5D2A125AAD}" destId="{3CAF8438-ACE0-41BC-A7DF-54E1E116DF94}" srcOrd="1" destOrd="0" presId="urn:microsoft.com/office/officeart/2005/8/layout/list1"/>
    <dgm:cxn modelId="{60CA0350-6F1E-41CF-BB29-C5485D1B47D2}" type="presParOf" srcId="{6CE90B33-14A5-4F7B-9EC8-9B5D2A125AAD}" destId="{F6A0423E-2214-4671-ADAA-BBE0FBFC4278}" srcOrd="2" destOrd="0" presId="urn:microsoft.com/office/officeart/2005/8/layout/list1"/>
    <dgm:cxn modelId="{2E7A2842-E418-47A5-9B50-BC086E1B6B1D}" type="presParOf" srcId="{6CE90B33-14A5-4F7B-9EC8-9B5D2A125AAD}" destId="{209EAAEC-D9EB-4833-8A7D-146C549311EA}" srcOrd="3" destOrd="0" presId="urn:microsoft.com/office/officeart/2005/8/layout/list1"/>
    <dgm:cxn modelId="{85402412-1B1C-4CC6-838A-D976384939EB}" type="presParOf" srcId="{6CE90B33-14A5-4F7B-9EC8-9B5D2A125AAD}" destId="{765FE28E-C22F-4594-A101-9A36C739AAA9}" srcOrd="4" destOrd="0" presId="urn:microsoft.com/office/officeart/2005/8/layout/list1"/>
    <dgm:cxn modelId="{3EB26EF6-FF3E-461C-8480-F981F2420C2F}" type="presParOf" srcId="{765FE28E-C22F-4594-A101-9A36C739AAA9}" destId="{B545F267-7815-413F-9AD8-189DE6AE28F9}" srcOrd="0" destOrd="0" presId="urn:microsoft.com/office/officeart/2005/8/layout/list1"/>
    <dgm:cxn modelId="{BCA5C6A4-683B-40CB-A003-32092009BCA5}" type="presParOf" srcId="{765FE28E-C22F-4594-A101-9A36C739AAA9}" destId="{C1CF089B-5E9E-4B06-A790-A075DF0A3FCA}" srcOrd="1" destOrd="0" presId="urn:microsoft.com/office/officeart/2005/8/layout/list1"/>
    <dgm:cxn modelId="{3DA74E63-1AB5-467F-BB97-8844543B8A76}" type="presParOf" srcId="{6CE90B33-14A5-4F7B-9EC8-9B5D2A125AAD}" destId="{0F29BBC8-2D60-4401-A1C6-6CCC531ABEC2}" srcOrd="5" destOrd="0" presId="urn:microsoft.com/office/officeart/2005/8/layout/list1"/>
    <dgm:cxn modelId="{066E00AA-6CC1-45EE-BBE7-430C90A3E411}" type="presParOf" srcId="{6CE90B33-14A5-4F7B-9EC8-9B5D2A125AAD}" destId="{1AF9AE7F-338E-4F7E-AA22-EE175E4CFF62}" srcOrd="6" destOrd="0" presId="urn:microsoft.com/office/officeart/2005/8/layout/list1"/>
    <dgm:cxn modelId="{D435722C-39BA-405C-8203-FC5238B1EC5A}" type="presParOf" srcId="{6CE90B33-14A5-4F7B-9EC8-9B5D2A125AAD}" destId="{1B2086C8-D370-46E5-AA47-70699F230BC3}" srcOrd="7" destOrd="0" presId="urn:microsoft.com/office/officeart/2005/8/layout/list1"/>
    <dgm:cxn modelId="{1BB0EE92-6FF2-4099-9431-0B70DE48BE86}" type="presParOf" srcId="{6CE90B33-14A5-4F7B-9EC8-9B5D2A125AAD}" destId="{549090FF-68AB-4AB6-862B-11EB7D34606A}" srcOrd="8" destOrd="0" presId="urn:microsoft.com/office/officeart/2005/8/layout/list1"/>
    <dgm:cxn modelId="{36CC3FF8-06D2-406F-9501-DB8685C17A6A}" type="presParOf" srcId="{549090FF-68AB-4AB6-862B-11EB7D34606A}" destId="{C1E6B8DE-C5E3-4D9B-BF9A-BAD51BBDD06A}" srcOrd="0" destOrd="0" presId="urn:microsoft.com/office/officeart/2005/8/layout/list1"/>
    <dgm:cxn modelId="{5692A4B3-6C51-4B6A-AE63-B6E4D4EF1620}" type="presParOf" srcId="{549090FF-68AB-4AB6-862B-11EB7D34606A}" destId="{EF130962-AB6F-4B85-A96F-74299BDB5E34}" srcOrd="1" destOrd="0" presId="urn:microsoft.com/office/officeart/2005/8/layout/list1"/>
    <dgm:cxn modelId="{E83037CE-3BDE-4277-865E-E59A15B2371D}" type="presParOf" srcId="{6CE90B33-14A5-4F7B-9EC8-9B5D2A125AAD}" destId="{7B1F77EC-C240-48C1-BD74-BAE7445200FF}" srcOrd="9" destOrd="0" presId="urn:microsoft.com/office/officeart/2005/8/layout/list1"/>
    <dgm:cxn modelId="{21366531-8795-4724-A0FD-6F77E0F2FBC5}" type="presParOf" srcId="{6CE90B33-14A5-4F7B-9EC8-9B5D2A125AAD}" destId="{32B7F74D-08BB-4B04-A4F3-575E70491185}" srcOrd="10" destOrd="0" presId="urn:microsoft.com/office/officeart/2005/8/layout/list1"/>
    <dgm:cxn modelId="{B1C953FB-73C5-475B-B458-A054F459BD09}" type="presParOf" srcId="{6CE90B33-14A5-4F7B-9EC8-9B5D2A125AAD}" destId="{CC1428FB-870E-48E3-8731-39C92D3EF04B}" srcOrd="11" destOrd="0" presId="urn:microsoft.com/office/officeart/2005/8/layout/list1"/>
    <dgm:cxn modelId="{E191928C-ABC5-4AED-B11C-0D77836A5918}" type="presParOf" srcId="{6CE90B33-14A5-4F7B-9EC8-9B5D2A125AAD}" destId="{3C9338D8-B70B-4757-9A95-6779F2B3DA10}" srcOrd="12" destOrd="0" presId="urn:microsoft.com/office/officeart/2005/8/layout/list1"/>
    <dgm:cxn modelId="{324A458C-EB2B-4087-9AA7-90D9C7BF50C3}" type="presParOf" srcId="{3C9338D8-B70B-4757-9A95-6779F2B3DA10}" destId="{BFFBDC1F-2990-4D54-A1A0-C567DB8DD65C}" srcOrd="0" destOrd="0" presId="urn:microsoft.com/office/officeart/2005/8/layout/list1"/>
    <dgm:cxn modelId="{5D716893-EADE-4852-8F67-057574ED94D7}" type="presParOf" srcId="{3C9338D8-B70B-4757-9A95-6779F2B3DA10}" destId="{CA7922AD-BE42-4A88-8C0C-DC6B35A820F2}" srcOrd="1" destOrd="0" presId="urn:microsoft.com/office/officeart/2005/8/layout/list1"/>
    <dgm:cxn modelId="{22CE2F6F-1632-4D4E-B7D7-600101B1C1AC}" type="presParOf" srcId="{6CE90B33-14A5-4F7B-9EC8-9B5D2A125AAD}" destId="{B97C24DA-4DB5-4842-A5D8-B3C11BCB051B}" srcOrd="13" destOrd="0" presId="urn:microsoft.com/office/officeart/2005/8/layout/list1"/>
    <dgm:cxn modelId="{AFB94131-191C-4291-9DEB-002279C9758E}" type="presParOf" srcId="{6CE90B33-14A5-4F7B-9EC8-9B5D2A125AAD}" destId="{82517C91-0772-4F15-9989-72D269F1638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6F98C2-0E0C-4850-8EE0-A773F999E40A}" type="doc">
      <dgm:prSet loTypeId="urn:microsoft.com/office/officeart/2005/8/layout/radial4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AD2D67C3-CD22-4622-8E36-10F59F211F78}">
      <dgm:prSet custT="1"/>
      <dgm:spPr/>
      <dgm:t>
        <a:bodyPr/>
        <a:lstStyle/>
        <a:p>
          <a:pPr rtl="0"/>
          <a:r>
            <a:rPr lang="en-US" sz="2000" b="1" dirty="0" smtClean="0">
              <a:solidFill>
                <a:srgbClr val="FFFF00"/>
              </a:solidFill>
            </a:rPr>
            <a:t>Contingency Plan</a:t>
          </a:r>
          <a:endParaRPr lang="el-GR" sz="2000" b="1" dirty="0">
            <a:solidFill>
              <a:srgbClr val="FFFF00"/>
            </a:solidFill>
          </a:endParaRPr>
        </a:p>
      </dgm:t>
    </dgm:pt>
    <dgm:pt modelId="{34C44564-BA84-4E42-9DDA-61AE1AEFA3B5}" type="parTrans" cxnId="{E1C77464-D164-4044-B546-584168908854}">
      <dgm:prSet/>
      <dgm:spPr/>
      <dgm:t>
        <a:bodyPr/>
        <a:lstStyle/>
        <a:p>
          <a:endParaRPr lang="el-GR" sz="2400" b="1"/>
        </a:p>
      </dgm:t>
    </dgm:pt>
    <dgm:pt modelId="{8AFCE613-7FC3-4498-B203-7331863BEE31}" type="sibTrans" cxnId="{E1C77464-D164-4044-B546-584168908854}">
      <dgm:prSet/>
      <dgm:spPr/>
      <dgm:t>
        <a:bodyPr/>
        <a:lstStyle/>
        <a:p>
          <a:endParaRPr lang="el-GR" sz="2400" b="1"/>
        </a:p>
      </dgm:t>
    </dgm:pt>
    <dgm:pt modelId="{451A31B2-5714-47D1-BBE1-46F451C5C0FF}">
      <dgm:prSet custT="1"/>
      <dgm:spPr/>
      <dgm:t>
        <a:bodyPr/>
        <a:lstStyle/>
        <a:p>
          <a:pPr rtl="0"/>
          <a:r>
            <a:rPr lang="el-GR" sz="1800" b="1" smtClean="0"/>
            <a:t>Χάρτες ευαισθησίας</a:t>
          </a:r>
          <a:endParaRPr lang="el-GR" sz="1800" b="1"/>
        </a:p>
      </dgm:t>
    </dgm:pt>
    <dgm:pt modelId="{D909F8CE-115C-49D0-BE9C-2B0C219BF61D}" type="parTrans" cxnId="{352C0D76-EC26-4689-83B1-0BE12CDAA776}">
      <dgm:prSet custT="1"/>
      <dgm:spPr/>
      <dgm:t>
        <a:bodyPr/>
        <a:lstStyle/>
        <a:p>
          <a:endParaRPr lang="el-GR" sz="1050" b="1"/>
        </a:p>
      </dgm:t>
    </dgm:pt>
    <dgm:pt modelId="{7B2FB943-039D-42C2-AC1F-23606FC06692}" type="sibTrans" cxnId="{352C0D76-EC26-4689-83B1-0BE12CDAA776}">
      <dgm:prSet/>
      <dgm:spPr/>
      <dgm:t>
        <a:bodyPr/>
        <a:lstStyle/>
        <a:p>
          <a:endParaRPr lang="el-GR" sz="2400" b="1"/>
        </a:p>
      </dgm:t>
    </dgm:pt>
    <dgm:pt modelId="{C2FEFF18-09E5-49B5-AD5E-06F7CA3804C5}">
      <dgm:prSet custT="1"/>
      <dgm:spPr/>
      <dgm:t>
        <a:bodyPr/>
        <a:lstStyle/>
        <a:p>
          <a:pPr rtl="0"/>
          <a:r>
            <a:rPr lang="el-GR" sz="1800" b="1" dirty="0" smtClean="0"/>
            <a:t>Χάρτες ανάλυσης ρίσκου</a:t>
          </a:r>
          <a:endParaRPr lang="el-GR" sz="1800" b="1" dirty="0"/>
        </a:p>
      </dgm:t>
    </dgm:pt>
    <dgm:pt modelId="{970DE7E0-26BF-4AEA-ADCE-E9DF92112D26}" type="parTrans" cxnId="{6632E903-B79D-48DF-A592-0B3A51385FD7}">
      <dgm:prSet custT="1"/>
      <dgm:spPr/>
      <dgm:t>
        <a:bodyPr/>
        <a:lstStyle/>
        <a:p>
          <a:endParaRPr lang="el-GR" sz="1050" b="1"/>
        </a:p>
      </dgm:t>
    </dgm:pt>
    <dgm:pt modelId="{D9AE6027-292E-4CD7-9DDD-11389A61176B}" type="sibTrans" cxnId="{6632E903-B79D-48DF-A592-0B3A51385FD7}">
      <dgm:prSet/>
      <dgm:spPr/>
      <dgm:t>
        <a:bodyPr/>
        <a:lstStyle/>
        <a:p>
          <a:endParaRPr lang="el-GR" sz="2400" b="1"/>
        </a:p>
      </dgm:t>
    </dgm:pt>
    <dgm:pt modelId="{33CC29DB-A2E6-4E4C-9B8C-930928AC41E0}">
      <dgm:prSet custT="1"/>
      <dgm:spPr/>
      <dgm:t>
        <a:bodyPr/>
        <a:lstStyle/>
        <a:p>
          <a:pPr rtl="0"/>
          <a:r>
            <a:rPr lang="el-GR" sz="1800" b="1" smtClean="0"/>
            <a:t>Μοντέλα πρόβλεψης κίνησης πετρελαιοκηλίδας</a:t>
          </a:r>
          <a:endParaRPr lang="el-GR" sz="1800" b="1"/>
        </a:p>
      </dgm:t>
    </dgm:pt>
    <dgm:pt modelId="{DE222299-052D-4DA1-B32C-1A7F0F84C067}" type="parTrans" cxnId="{90C01ED0-26EE-4E54-A180-963722194073}">
      <dgm:prSet custT="1"/>
      <dgm:spPr/>
      <dgm:t>
        <a:bodyPr/>
        <a:lstStyle/>
        <a:p>
          <a:endParaRPr lang="el-GR" sz="1050" b="1"/>
        </a:p>
      </dgm:t>
    </dgm:pt>
    <dgm:pt modelId="{B375DF5E-4118-40FF-AA68-A84C29F8173D}" type="sibTrans" cxnId="{90C01ED0-26EE-4E54-A180-963722194073}">
      <dgm:prSet/>
      <dgm:spPr/>
      <dgm:t>
        <a:bodyPr/>
        <a:lstStyle/>
        <a:p>
          <a:endParaRPr lang="el-GR" sz="2400" b="1"/>
        </a:p>
      </dgm:t>
    </dgm:pt>
    <dgm:pt modelId="{12D2211B-F652-4182-8B65-863F5BE02EBC}" type="pres">
      <dgm:prSet presAssocID="{8D6F98C2-0E0C-4850-8EE0-A773F999E4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0E7ACAC-9BC3-4F95-BBAC-0A37C164BE6F}" type="pres">
      <dgm:prSet presAssocID="{AD2D67C3-CD22-4622-8E36-10F59F211F78}" presName="centerShape" presStyleLbl="node0" presStyleIdx="0" presStyleCnt="1" custScaleX="103737" custScaleY="103464"/>
      <dgm:spPr/>
      <dgm:t>
        <a:bodyPr/>
        <a:lstStyle/>
        <a:p>
          <a:endParaRPr lang="en-GB"/>
        </a:p>
      </dgm:t>
    </dgm:pt>
    <dgm:pt modelId="{BAE9D21B-F748-4464-BB04-C667C1D828BF}" type="pres">
      <dgm:prSet presAssocID="{D909F8CE-115C-49D0-BE9C-2B0C219BF61D}" presName="parTrans" presStyleLbl="bgSibTrans2D1" presStyleIdx="0" presStyleCnt="3"/>
      <dgm:spPr/>
      <dgm:t>
        <a:bodyPr/>
        <a:lstStyle/>
        <a:p>
          <a:endParaRPr lang="en-GB"/>
        </a:p>
      </dgm:t>
    </dgm:pt>
    <dgm:pt modelId="{EB2F0E38-2680-4698-955B-4ACB1CD0B5C8}" type="pres">
      <dgm:prSet presAssocID="{451A31B2-5714-47D1-BBE1-46F451C5C0FF}" presName="node" presStyleLbl="node1" presStyleIdx="0" presStyleCnt="3" custScaleX="113794" custRadScaleRad="112101" custRadScaleInc="-704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A2A2D5-867E-4162-A702-49D39D3B0CB4}" type="pres">
      <dgm:prSet presAssocID="{970DE7E0-26BF-4AEA-ADCE-E9DF92112D26}" presName="parTrans" presStyleLbl="bgSibTrans2D1" presStyleIdx="1" presStyleCnt="3"/>
      <dgm:spPr/>
      <dgm:t>
        <a:bodyPr/>
        <a:lstStyle/>
        <a:p>
          <a:endParaRPr lang="en-GB"/>
        </a:p>
      </dgm:t>
    </dgm:pt>
    <dgm:pt modelId="{B35FFFAB-FC3E-480A-A92D-FA4904406E08}" type="pres">
      <dgm:prSet presAssocID="{C2FEFF18-09E5-49B5-AD5E-06F7CA3804C5}" presName="node" presStyleLbl="node1" presStyleIdx="1" presStyleCnt="3" custScaleX="11379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3712D1-6ECF-4BF6-8054-547BE1B73EC9}" type="pres">
      <dgm:prSet presAssocID="{DE222299-052D-4DA1-B32C-1A7F0F84C067}" presName="parTrans" presStyleLbl="bgSibTrans2D1" presStyleIdx="2" presStyleCnt="3"/>
      <dgm:spPr/>
      <dgm:t>
        <a:bodyPr/>
        <a:lstStyle/>
        <a:p>
          <a:endParaRPr lang="en-GB"/>
        </a:p>
      </dgm:t>
    </dgm:pt>
    <dgm:pt modelId="{54B6E7CD-C686-4C41-8D5E-28872F2E0980}" type="pres">
      <dgm:prSet presAssocID="{33CC29DB-A2E6-4E4C-9B8C-930928AC41E0}" presName="node" presStyleLbl="node1" presStyleIdx="2" presStyleCnt="3" custScaleX="113794" custRadScaleRad="113359" custRadScaleInc="767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1C77464-D164-4044-B546-584168908854}" srcId="{8D6F98C2-0E0C-4850-8EE0-A773F999E40A}" destId="{AD2D67C3-CD22-4622-8E36-10F59F211F78}" srcOrd="0" destOrd="0" parTransId="{34C44564-BA84-4E42-9DDA-61AE1AEFA3B5}" sibTransId="{8AFCE613-7FC3-4498-B203-7331863BEE31}"/>
    <dgm:cxn modelId="{55C561BD-FEB6-4E33-A3A5-DA3A5C5D53DB}" type="presOf" srcId="{451A31B2-5714-47D1-BBE1-46F451C5C0FF}" destId="{EB2F0E38-2680-4698-955B-4ACB1CD0B5C8}" srcOrd="0" destOrd="0" presId="urn:microsoft.com/office/officeart/2005/8/layout/radial4"/>
    <dgm:cxn modelId="{352C0D76-EC26-4689-83B1-0BE12CDAA776}" srcId="{AD2D67C3-CD22-4622-8E36-10F59F211F78}" destId="{451A31B2-5714-47D1-BBE1-46F451C5C0FF}" srcOrd="0" destOrd="0" parTransId="{D909F8CE-115C-49D0-BE9C-2B0C219BF61D}" sibTransId="{7B2FB943-039D-42C2-AC1F-23606FC06692}"/>
    <dgm:cxn modelId="{6632E903-B79D-48DF-A592-0B3A51385FD7}" srcId="{AD2D67C3-CD22-4622-8E36-10F59F211F78}" destId="{C2FEFF18-09E5-49B5-AD5E-06F7CA3804C5}" srcOrd="1" destOrd="0" parTransId="{970DE7E0-26BF-4AEA-ADCE-E9DF92112D26}" sibTransId="{D9AE6027-292E-4CD7-9DDD-11389A61176B}"/>
    <dgm:cxn modelId="{B1A09DBB-C2CB-434B-8102-29322C6CA12F}" type="presOf" srcId="{D909F8CE-115C-49D0-BE9C-2B0C219BF61D}" destId="{BAE9D21B-F748-4464-BB04-C667C1D828BF}" srcOrd="0" destOrd="0" presId="urn:microsoft.com/office/officeart/2005/8/layout/radial4"/>
    <dgm:cxn modelId="{3058B326-83A6-406B-A0DC-4AF4B46F8121}" type="presOf" srcId="{DE222299-052D-4DA1-B32C-1A7F0F84C067}" destId="{1B3712D1-6ECF-4BF6-8054-547BE1B73EC9}" srcOrd="0" destOrd="0" presId="urn:microsoft.com/office/officeart/2005/8/layout/radial4"/>
    <dgm:cxn modelId="{37B231F9-A2CE-487A-99E9-59F7EDA852E3}" type="presOf" srcId="{AD2D67C3-CD22-4622-8E36-10F59F211F78}" destId="{90E7ACAC-9BC3-4F95-BBAC-0A37C164BE6F}" srcOrd="0" destOrd="0" presId="urn:microsoft.com/office/officeart/2005/8/layout/radial4"/>
    <dgm:cxn modelId="{E2A4C4D1-30D0-4CF9-A144-096E17C98E36}" type="presOf" srcId="{C2FEFF18-09E5-49B5-AD5E-06F7CA3804C5}" destId="{B35FFFAB-FC3E-480A-A92D-FA4904406E08}" srcOrd="0" destOrd="0" presId="urn:microsoft.com/office/officeart/2005/8/layout/radial4"/>
    <dgm:cxn modelId="{B9B332DA-BF52-434A-B8D8-776C0455476E}" type="presOf" srcId="{33CC29DB-A2E6-4E4C-9B8C-930928AC41E0}" destId="{54B6E7CD-C686-4C41-8D5E-28872F2E0980}" srcOrd="0" destOrd="0" presId="urn:microsoft.com/office/officeart/2005/8/layout/radial4"/>
    <dgm:cxn modelId="{3C1E2695-9C2B-443C-88D6-AB21962E1478}" type="presOf" srcId="{970DE7E0-26BF-4AEA-ADCE-E9DF92112D26}" destId="{F6A2A2D5-867E-4162-A702-49D39D3B0CB4}" srcOrd="0" destOrd="0" presId="urn:microsoft.com/office/officeart/2005/8/layout/radial4"/>
    <dgm:cxn modelId="{90C01ED0-26EE-4E54-A180-963722194073}" srcId="{AD2D67C3-CD22-4622-8E36-10F59F211F78}" destId="{33CC29DB-A2E6-4E4C-9B8C-930928AC41E0}" srcOrd="2" destOrd="0" parTransId="{DE222299-052D-4DA1-B32C-1A7F0F84C067}" sibTransId="{B375DF5E-4118-40FF-AA68-A84C29F8173D}"/>
    <dgm:cxn modelId="{94613130-6E29-44A0-9EF8-220AAE074D2B}" type="presOf" srcId="{8D6F98C2-0E0C-4850-8EE0-A773F999E40A}" destId="{12D2211B-F652-4182-8B65-863F5BE02EBC}" srcOrd="0" destOrd="0" presId="urn:microsoft.com/office/officeart/2005/8/layout/radial4"/>
    <dgm:cxn modelId="{B4C023B2-6FF6-4C68-93AF-963A4EC5AA3A}" type="presParOf" srcId="{12D2211B-F652-4182-8B65-863F5BE02EBC}" destId="{90E7ACAC-9BC3-4F95-BBAC-0A37C164BE6F}" srcOrd="0" destOrd="0" presId="urn:microsoft.com/office/officeart/2005/8/layout/radial4"/>
    <dgm:cxn modelId="{1ACE2D25-74FB-4E36-9CC8-301EBCA4D1C2}" type="presParOf" srcId="{12D2211B-F652-4182-8B65-863F5BE02EBC}" destId="{BAE9D21B-F748-4464-BB04-C667C1D828BF}" srcOrd="1" destOrd="0" presId="urn:microsoft.com/office/officeart/2005/8/layout/radial4"/>
    <dgm:cxn modelId="{6B200767-3739-4ECB-818D-5F25D0DFAA62}" type="presParOf" srcId="{12D2211B-F652-4182-8B65-863F5BE02EBC}" destId="{EB2F0E38-2680-4698-955B-4ACB1CD0B5C8}" srcOrd="2" destOrd="0" presId="urn:microsoft.com/office/officeart/2005/8/layout/radial4"/>
    <dgm:cxn modelId="{68A44E64-85E0-46D2-AB8F-D7285BED8A62}" type="presParOf" srcId="{12D2211B-F652-4182-8B65-863F5BE02EBC}" destId="{F6A2A2D5-867E-4162-A702-49D39D3B0CB4}" srcOrd="3" destOrd="0" presId="urn:microsoft.com/office/officeart/2005/8/layout/radial4"/>
    <dgm:cxn modelId="{DE1BDD57-7F40-4B46-BCA9-2F8F998A67D0}" type="presParOf" srcId="{12D2211B-F652-4182-8B65-863F5BE02EBC}" destId="{B35FFFAB-FC3E-480A-A92D-FA4904406E08}" srcOrd="4" destOrd="0" presId="urn:microsoft.com/office/officeart/2005/8/layout/radial4"/>
    <dgm:cxn modelId="{AF8CB9F3-DE9A-4F20-9A71-4CAE8F7E881D}" type="presParOf" srcId="{12D2211B-F652-4182-8B65-863F5BE02EBC}" destId="{1B3712D1-6ECF-4BF6-8054-547BE1B73EC9}" srcOrd="5" destOrd="0" presId="urn:microsoft.com/office/officeart/2005/8/layout/radial4"/>
    <dgm:cxn modelId="{1DFB257F-7431-4940-A709-97BFD3F8520C}" type="presParOf" srcId="{12D2211B-F652-4182-8B65-863F5BE02EBC}" destId="{54B6E7CD-C686-4C41-8D5E-28872F2E098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02416-3633-4A50-B7CC-6CB71035EF52}" type="datetimeFigureOut">
              <a:rPr lang="el-GR" smtClean="0"/>
              <a:t>13/10/2016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812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596" y="645812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D11A8-2650-40F6-8BC7-1B839D8439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779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rot="10800000">
            <a:off x="211665" y="728131"/>
            <a:ext cx="8723376" cy="900668"/>
            <a:chOff x="211665" y="332657"/>
            <a:chExt cx="8723376" cy="900668"/>
          </a:xfrm>
        </p:grpSpPr>
        <p:sp>
          <p:nvSpPr>
            <p:cNvPr id="16" name="Rounded Rectangle 15"/>
            <p:cNvSpPr/>
            <p:nvPr userDrawn="1"/>
          </p:nvSpPr>
          <p:spPr>
            <a:xfrm rot="10800000">
              <a:off x="228600" y="608425"/>
              <a:ext cx="8695944" cy="624900"/>
            </a:xfrm>
            <a:prstGeom prst="roundRect">
              <a:avLst>
                <a:gd name="adj" fmla="val 1272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9"/>
            <p:cNvGrpSpPr>
              <a:grpSpLocks noChangeAspect="1"/>
            </p:cNvGrpSpPr>
            <p:nvPr/>
          </p:nvGrpSpPr>
          <p:grpSpPr bwMode="hidden">
            <a:xfrm rot="10800000">
              <a:off x="211665" y="332657"/>
              <a:ext cx="8723376" cy="792090"/>
              <a:chOff x="-3905250" y="4294188"/>
              <a:chExt cx="13011150" cy="1892300"/>
            </a:xfrm>
          </p:grpSpPr>
          <p:sp>
            <p:nvSpPr>
              <p:cNvPr id="11" name="Freeform 14"/>
              <p:cNvSpPr>
                <a:spLocks/>
              </p:cNvSpPr>
              <p:nvPr/>
            </p:nvSpPr>
            <p:spPr bwMode="hidden">
              <a:xfrm>
                <a:off x="4810125" y="4500563"/>
                <a:ext cx="4295775" cy="1016000"/>
              </a:xfrm>
              <a:custGeom>
                <a:avLst/>
                <a:gdLst/>
                <a:ahLst/>
                <a:cxnLst>
                  <a:cxn ang="0">
                    <a:pos x="2700" y="0"/>
                  </a:cxn>
                  <a:cxn ang="0">
                    <a:pos x="2700" y="0"/>
                  </a:cxn>
                  <a:cxn ang="0">
                    <a:pos x="2586" y="18"/>
                  </a:cxn>
                  <a:cxn ang="0">
                    <a:pos x="2470" y="38"/>
                  </a:cxn>
                  <a:cxn ang="0">
                    <a:pos x="2352" y="60"/>
                  </a:cxn>
                  <a:cxn ang="0">
                    <a:pos x="2230" y="82"/>
                  </a:cxn>
                  <a:cxn ang="0">
                    <a:pos x="2106" y="108"/>
                  </a:cxn>
                  <a:cxn ang="0">
                    <a:pos x="1978" y="134"/>
                  </a:cxn>
                  <a:cxn ang="0">
                    <a:pos x="1848" y="164"/>
                  </a:cxn>
                  <a:cxn ang="0">
                    <a:pos x="1714" y="194"/>
                  </a:cxn>
                  <a:cxn ang="0">
                    <a:pos x="1714" y="194"/>
                  </a:cxn>
                  <a:cxn ang="0">
                    <a:pos x="1472" y="252"/>
                  </a:cxn>
                  <a:cxn ang="0">
                    <a:pos x="1236" y="304"/>
                  </a:cxn>
                  <a:cxn ang="0">
                    <a:pos x="1010" y="352"/>
                  </a:cxn>
                  <a:cxn ang="0">
                    <a:pos x="792" y="398"/>
                  </a:cxn>
                  <a:cxn ang="0">
                    <a:pos x="584" y="438"/>
                  </a:cxn>
                  <a:cxn ang="0">
                    <a:pos x="382" y="474"/>
                  </a:cxn>
                  <a:cxn ang="0">
                    <a:pos x="188" y="508"/>
                  </a:cxn>
                  <a:cxn ang="0">
                    <a:pos x="0" y="538"/>
                  </a:cxn>
                  <a:cxn ang="0">
                    <a:pos x="0" y="538"/>
                  </a:cxn>
                  <a:cxn ang="0">
                    <a:pos x="130" y="556"/>
                  </a:cxn>
                  <a:cxn ang="0">
                    <a:pos x="254" y="572"/>
                  </a:cxn>
                  <a:cxn ang="0">
                    <a:pos x="374" y="586"/>
                  </a:cxn>
                  <a:cxn ang="0">
                    <a:pos x="492" y="598"/>
                  </a:cxn>
                  <a:cxn ang="0">
                    <a:pos x="606" y="610"/>
                  </a:cxn>
                  <a:cxn ang="0">
                    <a:pos x="716" y="618"/>
                  </a:cxn>
                  <a:cxn ang="0">
                    <a:pos x="822" y="626"/>
                  </a:cxn>
                  <a:cxn ang="0">
                    <a:pos x="926" y="632"/>
                  </a:cxn>
                  <a:cxn ang="0">
                    <a:pos x="1028" y="636"/>
                  </a:cxn>
                  <a:cxn ang="0">
                    <a:pos x="1126" y="638"/>
                  </a:cxn>
                  <a:cxn ang="0">
                    <a:pos x="1220" y="640"/>
                  </a:cxn>
                  <a:cxn ang="0">
                    <a:pos x="1312" y="640"/>
                  </a:cxn>
                  <a:cxn ang="0">
                    <a:pos x="1402" y="638"/>
                  </a:cxn>
                  <a:cxn ang="0">
                    <a:pos x="1490" y="636"/>
                  </a:cxn>
                  <a:cxn ang="0">
                    <a:pos x="1574" y="632"/>
                  </a:cxn>
                  <a:cxn ang="0">
                    <a:pos x="1656" y="626"/>
                  </a:cxn>
                  <a:cxn ang="0">
                    <a:pos x="1734" y="620"/>
                  </a:cxn>
                  <a:cxn ang="0">
                    <a:pos x="1812" y="612"/>
                  </a:cxn>
                  <a:cxn ang="0">
                    <a:pos x="1886" y="602"/>
                  </a:cxn>
                  <a:cxn ang="0">
                    <a:pos x="1960" y="592"/>
                  </a:cxn>
                  <a:cxn ang="0">
                    <a:pos x="2030" y="580"/>
                  </a:cxn>
                  <a:cxn ang="0">
                    <a:pos x="2100" y="568"/>
                  </a:cxn>
                  <a:cxn ang="0">
                    <a:pos x="2166" y="554"/>
                  </a:cxn>
                  <a:cxn ang="0">
                    <a:pos x="2232" y="540"/>
                  </a:cxn>
                  <a:cxn ang="0">
                    <a:pos x="2296" y="524"/>
                  </a:cxn>
                  <a:cxn ang="0">
                    <a:pos x="2358" y="508"/>
                  </a:cxn>
                  <a:cxn ang="0">
                    <a:pos x="2418" y="490"/>
                  </a:cxn>
                  <a:cxn ang="0">
                    <a:pos x="2478" y="472"/>
                  </a:cxn>
                  <a:cxn ang="0">
                    <a:pos x="2592" y="432"/>
                  </a:cxn>
                  <a:cxn ang="0">
                    <a:pos x="2702" y="390"/>
                  </a:cxn>
                  <a:cxn ang="0">
                    <a:pos x="2702" y="390"/>
                  </a:cxn>
                  <a:cxn ang="0">
                    <a:pos x="2706" y="388"/>
                  </a:cxn>
                  <a:cxn ang="0">
                    <a:pos x="2706" y="388"/>
                  </a:cxn>
                  <a:cxn ang="0">
                    <a:pos x="2706" y="0"/>
                  </a:cxn>
                  <a:cxn ang="0">
                    <a:pos x="2706" y="0"/>
                  </a:cxn>
                  <a:cxn ang="0">
                    <a:pos x="2700" y="0"/>
                  </a:cxn>
                  <a:cxn ang="0">
                    <a:pos x="2700" y="0"/>
                  </a:cxn>
                </a:cxnLst>
                <a:rect l="0" t="0" r="r" b="b"/>
                <a:pathLst>
                  <a:path w="2706" h="640">
                    <a:moveTo>
                      <a:pt x="2700" y="0"/>
                    </a:moveTo>
                    <a:lnTo>
                      <a:pt x="2700" y="0"/>
                    </a:lnTo>
                    <a:lnTo>
                      <a:pt x="2586" y="18"/>
                    </a:lnTo>
                    <a:lnTo>
                      <a:pt x="2470" y="38"/>
                    </a:lnTo>
                    <a:lnTo>
                      <a:pt x="2352" y="60"/>
                    </a:lnTo>
                    <a:lnTo>
                      <a:pt x="2230" y="82"/>
                    </a:lnTo>
                    <a:lnTo>
                      <a:pt x="2106" y="108"/>
                    </a:lnTo>
                    <a:lnTo>
                      <a:pt x="1978" y="134"/>
                    </a:lnTo>
                    <a:lnTo>
                      <a:pt x="1848" y="164"/>
                    </a:lnTo>
                    <a:lnTo>
                      <a:pt x="1714" y="194"/>
                    </a:lnTo>
                    <a:lnTo>
                      <a:pt x="1714" y="194"/>
                    </a:lnTo>
                    <a:lnTo>
                      <a:pt x="1472" y="252"/>
                    </a:lnTo>
                    <a:lnTo>
                      <a:pt x="1236" y="304"/>
                    </a:lnTo>
                    <a:lnTo>
                      <a:pt x="1010" y="352"/>
                    </a:lnTo>
                    <a:lnTo>
                      <a:pt x="792" y="398"/>
                    </a:lnTo>
                    <a:lnTo>
                      <a:pt x="584" y="438"/>
                    </a:lnTo>
                    <a:lnTo>
                      <a:pt x="382" y="474"/>
                    </a:lnTo>
                    <a:lnTo>
                      <a:pt x="188" y="508"/>
                    </a:lnTo>
                    <a:lnTo>
                      <a:pt x="0" y="538"/>
                    </a:lnTo>
                    <a:lnTo>
                      <a:pt x="0" y="538"/>
                    </a:lnTo>
                    <a:lnTo>
                      <a:pt x="130" y="556"/>
                    </a:lnTo>
                    <a:lnTo>
                      <a:pt x="254" y="572"/>
                    </a:lnTo>
                    <a:lnTo>
                      <a:pt x="374" y="586"/>
                    </a:lnTo>
                    <a:lnTo>
                      <a:pt x="492" y="598"/>
                    </a:lnTo>
                    <a:lnTo>
                      <a:pt x="606" y="610"/>
                    </a:lnTo>
                    <a:lnTo>
                      <a:pt x="716" y="618"/>
                    </a:lnTo>
                    <a:lnTo>
                      <a:pt x="822" y="626"/>
                    </a:lnTo>
                    <a:lnTo>
                      <a:pt x="926" y="632"/>
                    </a:lnTo>
                    <a:lnTo>
                      <a:pt x="1028" y="636"/>
                    </a:lnTo>
                    <a:lnTo>
                      <a:pt x="1126" y="638"/>
                    </a:lnTo>
                    <a:lnTo>
                      <a:pt x="1220" y="640"/>
                    </a:lnTo>
                    <a:lnTo>
                      <a:pt x="1312" y="640"/>
                    </a:lnTo>
                    <a:lnTo>
                      <a:pt x="1402" y="638"/>
                    </a:lnTo>
                    <a:lnTo>
                      <a:pt x="1490" y="636"/>
                    </a:lnTo>
                    <a:lnTo>
                      <a:pt x="1574" y="632"/>
                    </a:lnTo>
                    <a:lnTo>
                      <a:pt x="1656" y="626"/>
                    </a:lnTo>
                    <a:lnTo>
                      <a:pt x="1734" y="620"/>
                    </a:lnTo>
                    <a:lnTo>
                      <a:pt x="1812" y="612"/>
                    </a:lnTo>
                    <a:lnTo>
                      <a:pt x="1886" y="602"/>
                    </a:lnTo>
                    <a:lnTo>
                      <a:pt x="1960" y="592"/>
                    </a:lnTo>
                    <a:lnTo>
                      <a:pt x="2030" y="580"/>
                    </a:lnTo>
                    <a:lnTo>
                      <a:pt x="2100" y="568"/>
                    </a:lnTo>
                    <a:lnTo>
                      <a:pt x="2166" y="554"/>
                    </a:lnTo>
                    <a:lnTo>
                      <a:pt x="2232" y="540"/>
                    </a:lnTo>
                    <a:lnTo>
                      <a:pt x="2296" y="524"/>
                    </a:lnTo>
                    <a:lnTo>
                      <a:pt x="2358" y="508"/>
                    </a:lnTo>
                    <a:lnTo>
                      <a:pt x="2418" y="490"/>
                    </a:lnTo>
                    <a:lnTo>
                      <a:pt x="2478" y="472"/>
                    </a:lnTo>
                    <a:lnTo>
                      <a:pt x="2592" y="432"/>
                    </a:lnTo>
                    <a:lnTo>
                      <a:pt x="2702" y="390"/>
                    </a:lnTo>
                    <a:lnTo>
                      <a:pt x="2702" y="390"/>
                    </a:lnTo>
                    <a:lnTo>
                      <a:pt x="2706" y="388"/>
                    </a:lnTo>
                    <a:lnTo>
                      <a:pt x="2706" y="388"/>
                    </a:lnTo>
                    <a:lnTo>
                      <a:pt x="2706" y="0"/>
                    </a:lnTo>
                    <a:lnTo>
                      <a:pt x="2706" y="0"/>
                    </a:lnTo>
                    <a:lnTo>
                      <a:pt x="2700" y="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chemeClr val="bg2">
                  <a:alpha val="29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hidden">
              <a:xfrm>
                <a:off x="-309563" y="4318000"/>
                <a:ext cx="8280401" cy="1209675"/>
              </a:xfrm>
              <a:custGeom>
                <a:avLst/>
                <a:gdLst/>
                <a:ahLst/>
                <a:cxnLst>
                  <a:cxn ang="0">
                    <a:pos x="5216" y="714"/>
                  </a:cxn>
                  <a:cxn ang="0">
                    <a:pos x="4984" y="686"/>
                  </a:cxn>
                  <a:cxn ang="0">
                    <a:pos x="4478" y="610"/>
                  </a:cxn>
                  <a:cxn ang="0">
                    <a:pos x="3914" y="508"/>
                  </a:cxn>
                  <a:cxn ang="0">
                    <a:pos x="3286" y="374"/>
                  </a:cxn>
                  <a:cxn ang="0">
                    <a:pos x="2946" y="296"/>
                  </a:cxn>
                  <a:cxn ang="0">
                    <a:pos x="2682" y="236"/>
                  </a:cxn>
                  <a:cxn ang="0">
                    <a:pos x="2430" y="184"/>
                  </a:cxn>
                  <a:cxn ang="0">
                    <a:pos x="2190" y="140"/>
                  </a:cxn>
                  <a:cxn ang="0">
                    <a:pos x="1960" y="102"/>
                  </a:cxn>
                  <a:cxn ang="0">
                    <a:pos x="1740" y="72"/>
                  </a:cxn>
                  <a:cxn ang="0">
                    <a:pos x="1334" y="28"/>
                  </a:cxn>
                  <a:cxn ang="0">
                    <a:pos x="970" y="4"/>
                  </a:cxn>
                  <a:cxn ang="0">
                    <a:pos x="644" y="0"/>
                  </a:cxn>
                  <a:cxn ang="0">
                    <a:pos x="358" y="10"/>
                  </a:cxn>
                  <a:cxn ang="0">
                    <a:pos x="110" y="32"/>
                  </a:cxn>
                  <a:cxn ang="0">
                    <a:pos x="0" y="48"/>
                  </a:cxn>
                  <a:cxn ang="0">
                    <a:pos x="314" y="86"/>
                  </a:cxn>
                  <a:cxn ang="0">
                    <a:pos x="652" y="140"/>
                  </a:cxn>
                  <a:cxn ang="0">
                    <a:pos x="1014" y="210"/>
                  </a:cxn>
                  <a:cxn ang="0">
                    <a:pos x="1402" y="296"/>
                  </a:cxn>
                  <a:cxn ang="0">
                    <a:pos x="1756" y="378"/>
                  </a:cxn>
                  <a:cxn ang="0">
                    <a:pos x="2408" y="516"/>
                  </a:cxn>
                  <a:cxn ang="0">
                    <a:pos x="2708" y="572"/>
                  </a:cxn>
                  <a:cxn ang="0">
                    <a:pos x="2992" y="620"/>
                  </a:cxn>
                  <a:cxn ang="0">
                    <a:pos x="3260" y="662"/>
                  </a:cxn>
                  <a:cxn ang="0">
                    <a:pos x="3512" y="694"/>
                  </a:cxn>
                  <a:cxn ang="0">
                    <a:pos x="3750" y="722"/>
                  </a:cxn>
                  <a:cxn ang="0">
                    <a:pos x="3974" y="740"/>
                  </a:cxn>
                  <a:cxn ang="0">
                    <a:pos x="4184" y="754"/>
                  </a:cxn>
                  <a:cxn ang="0">
                    <a:pos x="4384" y="762"/>
                  </a:cxn>
                  <a:cxn ang="0">
                    <a:pos x="4570" y="762"/>
                  </a:cxn>
                  <a:cxn ang="0">
                    <a:pos x="4746" y="758"/>
                  </a:cxn>
                  <a:cxn ang="0">
                    <a:pos x="4912" y="748"/>
                  </a:cxn>
                  <a:cxn ang="0">
                    <a:pos x="5068" y="732"/>
                  </a:cxn>
                  <a:cxn ang="0">
                    <a:pos x="5216" y="714"/>
                  </a:cxn>
                </a:cxnLst>
                <a:rect l="0" t="0" r="r" b="b"/>
                <a:pathLst>
                  <a:path w="5216" h="762">
                    <a:moveTo>
                      <a:pt x="5216" y="714"/>
                    </a:moveTo>
                    <a:lnTo>
                      <a:pt x="5216" y="714"/>
                    </a:lnTo>
                    <a:lnTo>
                      <a:pt x="5102" y="700"/>
                    </a:lnTo>
                    <a:lnTo>
                      <a:pt x="4984" y="686"/>
                    </a:lnTo>
                    <a:lnTo>
                      <a:pt x="4738" y="652"/>
                    </a:lnTo>
                    <a:lnTo>
                      <a:pt x="4478" y="610"/>
                    </a:lnTo>
                    <a:lnTo>
                      <a:pt x="4204" y="564"/>
                    </a:lnTo>
                    <a:lnTo>
                      <a:pt x="3914" y="508"/>
                    </a:lnTo>
                    <a:lnTo>
                      <a:pt x="3608" y="446"/>
                    </a:lnTo>
                    <a:lnTo>
                      <a:pt x="3286" y="374"/>
                    </a:lnTo>
                    <a:lnTo>
                      <a:pt x="2946" y="296"/>
                    </a:lnTo>
                    <a:lnTo>
                      <a:pt x="2946" y="296"/>
                    </a:lnTo>
                    <a:lnTo>
                      <a:pt x="2812" y="266"/>
                    </a:lnTo>
                    <a:lnTo>
                      <a:pt x="2682" y="236"/>
                    </a:lnTo>
                    <a:lnTo>
                      <a:pt x="2556" y="210"/>
                    </a:lnTo>
                    <a:lnTo>
                      <a:pt x="2430" y="184"/>
                    </a:lnTo>
                    <a:lnTo>
                      <a:pt x="2308" y="162"/>
                    </a:lnTo>
                    <a:lnTo>
                      <a:pt x="2190" y="140"/>
                    </a:lnTo>
                    <a:lnTo>
                      <a:pt x="2074" y="120"/>
                    </a:lnTo>
                    <a:lnTo>
                      <a:pt x="1960" y="102"/>
                    </a:lnTo>
                    <a:lnTo>
                      <a:pt x="1850" y="86"/>
                    </a:lnTo>
                    <a:lnTo>
                      <a:pt x="1740" y="72"/>
                    </a:lnTo>
                    <a:lnTo>
                      <a:pt x="1532" y="46"/>
                    </a:lnTo>
                    <a:lnTo>
                      <a:pt x="1334" y="28"/>
                    </a:lnTo>
                    <a:lnTo>
                      <a:pt x="1148" y="14"/>
                    </a:lnTo>
                    <a:lnTo>
                      <a:pt x="970" y="4"/>
                    </a:lnTo>
                    <a:lnTo>
                      <a:pt x="802" y="0"/>
                    </a:lnTo>
                    <a:lnTo>
                      <a:pt x="644" y="0"/>
                    </a:lnTo>
                    <a:lnTo>
                      <a:pt x="496" y="4"/>
                    </a:lnTo>
                    <a:lnTo>
                      <a:pt x="358" y="10"/>
                    </a:lnTo>
                    <a:lnTo>
                      <a:pt x="230" y="20"/>
                    </a:lnTo>
                    <a:lnTo>
                      <a:pt x="110" y="32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54" y="66"/>
                    </a:lnTo>
                    <a:lnTo>
                      <a:pt x="314" y="86"/>
                    </a:lnTo>
                    <a:lnTo>
                      <a:pt x="480" y="112"/>
                    </a:lnTo>
                    <a:lnTo>
                      <a:pt x="652" y="140"/>
                    </a:lnTo>
                    <a:lnTo>
                      <a:pt x="830" y="174"/>
                    </a:lnTo>
                    <a:lnTo>
                      <a:pt x="1014" y="210"/>
                    </a:lnTo>
                    <a:lnTo>
                      <a:pt x="1206" y="250"/>
                    </a:lnTo>
                    <a:lnTo>
                      <a:pt x="1402" y="296"/>
                    </a:lnTo>
                    <a:lnTo>
                      <a:pt x="1402" y="296"/>
                    </a:lnTo>
                    <a:lnTo>
                      <a:pt x="1756" y="378"/>
                    </a:lnTo>
                    <a:lnTo>
                      <a:pt x="2092" y="450"/>
                    </a:lnTo>
                    <a:lnTo>
                      <a:pt x="2408" y="516"/>
                    </a:lnTo>
                    <a:lnTo>
                      <a:pt x="2562" y="544"/>
                    </a:lnTo>
                    <a:lnTo>
                      <a:pt x="2708" y="572"/>
                    </a:lnTo>
                    <a:lnTo>
                      <a:pt x="2852" y="598"/>
                    </a:lnTo>
                    <a:lnTo>
                      <a:pt x="2992" y="620"/>
                    </a:lnTo>
                    <a:lnTo>
                      <a:pt x="3128" y="642"/>
                    </a:lnTo>
                    <a:lnTo>
                      <a:pt x="3260" y="662"/>
                    </a:lnTo>
                    <a:lnTo>
                      <a:pt x="3388" y="678"/>
                    </a:lnTo>
                    <a:lnTo>
                      <a:pt x="3512" y="694"/>
                    </a:lnTo>
                    <a:lnTo>
                      <a:pt x="3632" y="708"/>
                    </a:lnTo>
                    <a:lnTo>
                      <a:pt x="3750" y="722"/>
                    </a:lnTo>
                    <a:lnTo>
                      <a:pt x="3864" y="732"/>
                    </a:lnTo>
                    <a:lnTo>
                      <a:pt x="3974" y="740"/>
                    </a:lnTo>
                    <a:lnTo>
                      <a:pt x="4080" y="748"/>
                    </a:lnTo>
                    <a:lnTo>
                      <a:pt x="4184" y="754"/>
                    </a:lnTo>
                    <a:lnTo>
                      <a:pt x="4286" y="758"/>
                    </a:lnTo>
                    <a:lnTo>
                      <a:pt x="4384" y="762"/>
                    </a:lnTo>
                    <a:lnTo>
                      <a:pt x="4478" y="762"/>
                    </a:lnTo>
                    <a:lnTo>
                      <a:pt x="4570" y="762"/>
                    </a:lnTo>
                    <a:lnTo>
                      <a:pt x="4660" y="760"/>
                    </a:lnTo>
                    <a:lnTo>
                      <a:pt x="4746" y="758"/>
                    </a:lnTo>
                    <a:lnTo>
                      <a:pt x="4830" y="754"/>
                    </a:lnTo>
                    <a:lnTo>
                      <a:pt x="4912" y="748"/>
                    </a:lnTo>
                    <a:lnTo>
                      <a:pt x="4992" y="740"/>
                    </a:lnTo>
                    <a:lnTo>
                      <a:pt x="5068" y="732"/>
                    </a:lnTo>
                    <a:lnTo>
                      <a:pt x="5144" y="724"/>
                    </a:lnTo>
                    <a:lnTo>
                      <a:pt x="5216" y="714"/>
                    </a:lnTo>
                    <a:lnTo>
                      <a:pt x="5216" y="714"/>
                    </a:lnTo>
                    <a:close/>
                  </a:path>
                </a:pathLst>
              </a:custGeom>
              <a:solidFill>
                <a:schemeClr val="bg2">
                  <a:alpha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2"/>
              <p:cNvSpPr>
                <a:spLocks/>
              </p:cNvSpPr>
              <p:nvPr/>
            </p:nvSpPr>
            <p:spPr bwMode="hidden">
              <a:xfrm>
                <a:off x="3175" y="4335463"/>
                <a:ext cx="8166100" cy="1101725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70"/>
                  </a:cxn>
                  <a:cxn ang="0">
                    <a:pos x="18" y="66"/>
                  </a:cxn>
                  <a:cxn ang="0">
                    <a:pos x="72" y="56"/>
                  </a:cxn>
                  <a:cxn ang="0">
                    <a:pos x="164" y="42"/>
                  </a:cxn>
                  <a:cxn ang="0">
                    <a:pos x="224" y="34"/>
                  </a:cxn>
                  <a:cxn ang="0">
                    <a:pos x="294" y="26"/>
                  </a:cxn>
                  <a:cxn ang="0">
                    <a:pos x="372" y="20"/>
                  </a:cxn>
                  <a:cxn ang="0">
                    <a:pos x="462" y="14"/>
                  </a:cxn>
                  <a:cxn ang="0">
                    <a:pos x="560" y="8"/>
                  </a:cxn>
                  <a:cxn ang="0">
                    <a:pos x="670" y="4"/>
                  </a:cxn>
                  <a:cxn ang="0">
                    <a:pos x="790" y="2"/>
                  </a:cxn>
                  <a:cxn ang="0">
                    <a:pos x="920" y="0"/>
                  </a:cxn>
                  <a:cxn ang="0">
                    <a:pos x="1060" y="2"/>
                  </a:cxn>
                  <a:cxn ang="0">
                    <a:pos x="1210" y="6"/>
                  </a:cxn>
                  <a:cxn ang="0">
                    <a:pos x="1372" y="14"/>
                  </a:cxn>
                  <a:cxn ang="0">
                    <a:pos x="1544" y="24"/>
                  </a:cxn>
                  <a:cxn ang="0">
                    <a:pos x="1726" y="40"/>
                  </a:cxn>
                  <a:cxn ang="0">
                    <a:pos x="1920" y="58"/>
                  </a:cxn>
                  <a:cxn ang="0">
                    <a:pos x="2126" y="80"/>
                  </a:cxn>
                  <a:cxn ang="0">
                    <a:pos x="2342" y="106"/>
                  </a:cxn>
                  <a:cxn ang="0">
                    <a:pos x="2570" y="138"/>
                  </a:cxn>
                  <a:cxn ang="0">
                    <a:pos x="2808" y="174"/>
                  </a:cxn>
                  <a:cxn ang="0">
                    <a:pos x="3058" y="216"/>
                  </a:cxn>
                  <a:cxn ang="0">
                    <a:pos x="3320" y="266"/>
                  </a:cxn>
                  <a:cxn ang="0">
                    <a:pos x="3594" y="320"/>
                  </a:cxn>
                  <a:cxn ang="0">
                    <a:pos x="3880" y="380"/>
                  </a:cxn>
                  <a:cxn ang="0">
                    <a:pos x="4178" y="448"/>
                  </a:cxn>
                  <a:cxn ang="0">
                    <a:pos x="4488" y="522"/>
                  </a:cxn>
                  <a:cxn ang="0">
                    <a:pos x="4810" y="604"/>
                  </a:cxn>
                  <a:cxn ang="0">
                    <a:pos x="5144" y="694"/>
                  </a:cxn>
                </a:cxnLst>
                <a:rect l="0" t="0" r="r" b="b"/>
                <a:pathLst>
                  <a:path w="5144" h="694">
                    <a:moveTo>
                      <a:pt x="0" y="70"/>
                    </a:moveTo>
                    <a:lnTo>
                      <a:pt x="0" y="70"/>
                    </a:lnTo>
                    <a:lnTo>
                      <a:pt x="18" y="66"/>
                    </a:lnTo>
                    <a:lnTo>
                      <a:pt x="72" y="56"/>
                    </a:lnTo>
                    <a:lnTo>
                      <a:pt x="164" y="42"/>
                    </a:lnTo>
                    <a:lnTo>
                      <a:pt x="224" y="34"/>
                    </a:lnTo>
                    <a:lnTo>
                      <a:pt x="294" y="26"/>
                    </a:lnTo>
                    <a:lnTo>
                      <a:pt x="372" y="20"/>
                    </a:lnTo>
                    <a:lnTo>
                      <a:pt x="462" y="14"/>
                    </a:lnTo>
                    <a:lnTo>
                      <a:pt x="560" y="8"/>
                    </a:lnTo>
                    <a:lnTo>
                      <a:pt x="670" y="4"/>
                    </a:lnTo>
                    <a:lnTo>
                      <a:pt x="790" y="2"/>
                    </a:lnTo>
                    <a:lnTo>
                      <a:pt x="920" y="0"/>
                    </a:lnTo>
                    <a:lnTo>
                      <a:pt x="1060" y="2"/>
                    </a:lnTo>
                    <a:lnTo>
                      <a:pt x="1210" y="6"/>
                    </a:lnTo>
                    <a:lnTo>
                      <a:pt x="1372" y="14"/>
                    </a:lnTo>
                    <a:lnTo>
                      <a:pt x="1544" y="24"/>
                    </a:lnTo>
                    <a:lnTo>
                      <a:pt x="1726" y="40"/>
                    </a:lnTo>
                    <a:lnTo>
                      <a:pt x="1920" y="58"/>
                    </a:lnTo>
                    <a:lnTo>
                      <a:pt x="2126" y="80"/>
                    </a:lnTo>
                    <a:lnTo>
                      <a:pt x="2342" y="106"/>
                    </a:lnTo>
                    <a:lnTo>
                      <a:pt x="2570" y="138"/>
                    </a:lnTo>
                    <a:lnTo>
                      <a:pt x="2808" y="174"/>
                    </a:lnTo>
                    <a:lnTo>
                      <a:pt x="3058" y="216"/>
                    </a:lnTo>
                    <a:lnTo>
                      <a:pt x="3320" y="266"/>
                    </a:lnTo>
                    <a:lnTo>
                      <a:pt x="3594" y="320"/>
                    </a:lnTo>
                    <a:lnTo>
                      <a:pt x="3880" y="380"/>
                    </a:lnTo>
                    <a:lnTo>
                      <a:pt x="4178" y="448"/>
                    </a:lnTo>
                    <a:lnTo>
                      <a:pt x="4488" y="522"/>
                    </a:lnTo>
                    <a:lnTo>
                      <a:pt x="4810" y="604"/>
                    </a:lnTo>
                    <a:lnTo>
                      <a:pt x="5144" y="694"/>
                    </a:lnTo>
                  </a:path>
                </a:pathLst>
              </a:custGeom>
              <a:noFill/>
              <a:ln w="12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6"/>
              <p:cNvSpPr>
                <a:spLocks/>
              </p:cNvSpPr>
              <p:nvPr/>
            </p:nvSpPr>
            <p:spPr bwMode="hidden">
              <a:xfrm>
                <a:off x="4156075" y="4316413"/>
                <a:ext cx="4940300" cy="927100"/>
              </a:xfrm>
              <a:custGeom>
                <a:avLst/>
                <a:gdLst/>
                <a:ahLst/>
                <a:cxnLst>
                  <a:cxn ang="0">
                    <a:pos x="0" y="584"/>
                  </a:cxn>
                  <a:cxn ang="0">
                    <a:pos x="0" y="584"/>
                  </a:cxn>
                  <a:cxn ang="0">
                    <a:pos x="90" y="560"/>
                  </a:cxn>
                  <a:cxn ang="0">
                    <a:pos x="336" y="498"/>
                  </a:cxn>
                  <a:cxn ang="0">
                    <a:pos x="506" y="456"/>
                  </a:cxn>
                  <a:cxn ang="0">
                    <a:pos x="702" y="410"/>
                  </a:cxn>
                  <a:cxn ang="0">
                    <a:pos x="920" y="360"/>
                  </a:cxn>
                  <a:cxn ang="0">
                    <a:pos x="1154" y="306"/>
                  </a:cxn>
                  <a:cxn ang="0">
                    <a:pos x="1402" y="254"/>
                  </a:cxn>
                  <a:cxn ang="0">
                    <a:pos x="1656" y="202"/>
                  </a:cxn>
                  <a:cxn ang="0">
                    <a:pos x="1916" y="154"/>
                  </a:cxn>
                  <a:cxn ang="0">
                    <a:pos x="2174" y="108"/>
                  </a:cxn>
                  <a:cxn ang="0">
                    <a:pos x="2302" y="88"/>
                  </a:cxn>
                  <a:cxn ang="0">
                    <a:pos x="2426" y="68"/>
                  </a:cxn>
                  <a:cxn ang="0">
                    <a:pos x="2550" y="52"/>
                  </a:cxn>
                  <a:cxn ang="0">
                    <a:pos x="2670" y="36"/>
                  </a:cxn>
                  <a:cxn ang="0">
                    <a:pos x="2788" y="24"/>
                  </a:cxn>
                  <a:cxn ang="0">
                    <a:pos x="2900" y="14"/>
                  </a:cxn>
                  <a:cxn ang="0">
                    <a:pos x="3008" y="6"/>
                  </a:cxn>
                  <a:cxn ang="0">
                    <a:pos x="3112" y="0"/>
                  </a:cxn>
                </a:cxnLst>
                <a:rect l="0" t="0" r="r" b="b"/>
                <a:pathLst>
                  <a:path w="3112" h="584">
                    <a:moveTo>
                      <a:pt x="0" y="584"/>
                    </a:moveTo>
                    <a:lnTo>
                      <a:pt x="0" y="584"/>
                    </a:lnTo>
                    <a:lnTo>
                      <a:pt x="90" y="560"/>
                    </a:lnTo>
                    <a:lnTo>
                      <a:pt x="336" y="498"/>
                    </a:lnTo>
                    <a:lnTo>
                      <a:pt x="506" y="456"/>
                    </a:lnTo>
                    <a:lnTo>
                      <a:pt x="702" y="410"/>
                    </a:lnTo>
                    <a:lnTo>
                      <a:pt x="920" y="360"/>
                    </a:lnTo>
                    <a:lnTo>
                      <a:pt x="1154" y="306"/>
                    </a:lnTo>
                    <a:lnTo>
                      <a:pt x="1402" y="254"/>
                    </a:lnTo>
                    <a:lnTo>
                      <a:pt x="1656" y="202"/>
                    </a:lnTo>
                    <a:lnTo>
                      <a:pt x="1916" y="154"/>
                    </a:lnTo>
                    <a:lnTo>
                      <a:pt x="2174" y="108"/>
                    </a:lnTo>
                    <a:lnTo>
                      <a:pt x="2302" y="88"/>
                    </a:lnTo>
                    <a:lnTo>
                      <a:pt x="2426" y="68"/>
                    </a:lnTo>
                    <a:lnTo>
                      <a:pt x="2550" y="52"/>
                    </a:lnTo>
                    <a:lnTo>
                      <a:pt x="2670" y="36"/>
                    </a:lnTo>
                    <a:lnTo>
                      <a:pt x="2788" y="24"/>
                    </a:lnTo>
                    <a:lnTo>
                      <a:pt x="2900" y="14"/>
                    </a:lnTo>
                    <a:lnTo>
                      <a:pt x="3008" y="6"/>
                    </a:lnTo>
                    <a:lnTo>
                      <a:pt x="3112" y="0"/>
                    </a:lnTo>
                  </a:path>
                </a:pathLst>
              </a:custGeom>
              <a:noFill/>
              <a:ln w="12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 useBgFill="1">
            <p:nvSpPr>
              <p:cNvPr id="15" name="Freeform 10"/>
              <p:cNvSpPr>
                <a:spLocks/>
              </p:cNvSpPr>
              <p:nvPr/>
            </p:nvSpPr>
            <p:spPr bwMode="hidden">
              <a:xfrm>
                <a:off x="-3905250" y="4294188"/>
                <a:ext cx="13011150" cy="1892300"/>
              </a:xfrm>
              <a:custGeom>
                <a:avLst/>
                <a:gdLst/>
                <a:ahLst/>
                <a:cxnLst>
                  <a:cxn ang="0">
                    <a:pos x="8192" y="512"/>
                  </a:cxn>
                  <a:cxn ang="0">
                    <a:pos x="8040" y="570"/>
                  </a:cxn>
                  <a:cxn ang="0">
                    <a:pos x="7878" y="620"/>
                  </a:cxn>
                  <a:cxn ang="0">
                    <a:pos x="7706" y="666"/>
                  </a:cxn>
                  <a:cxn ang="0">
                    <a:pos x="7522" y="702"/>
                  </a:cxn>
                  <a:cxn ang="0">
                    <a:pos x="7322" y="730"/>
                  </a:cxn>
                  <a:cxn ang="0">
                    <a:pos x="7106" y="750"/>
                  </a:cxn>
                  <a:cxn ang="0">
                    <a:pos x="6872" y="762"/>
                  </a:cxn>
                  <a:cxn ang="0">
                    <a:pos x="6618" y="760"/>
                  </a:cxn>
                  <a:cxn ang="0">
                    <a:pos x="6342" y="750"/>
                  </a:cxn>
                  <a:cxn ang="0">
                    <a:pos x="6042" y="726"/>
                  </a:cxn>
                  <a:cxn ang="0">
                    <a:pos x="5716" y="690"/>
                  </a:cxn>
                  <a:cxn ang="0">
                    <a:pos x="5364" y="642"/>
                  </a:cxn>
                  <a:cxn ang="0">
                    <a:pos x="4982" y="578"/>
                  </a:cxn>
                  <a:cxn ang="0">
                    <a:pos x="4568" y="500"/>
                  </a:cxn>
                  <a:cxn ang="0">
                    <a:pos x="4122" y="406"/>
                  </a:cxn>
                  <a:cxn ang="0">
                    <a:pos x="3640" y="296"/>
                  </a:cxn>
                  <a:cxn ang="0">
                    <a:pos x="3396" y="240"/>
                  </a:cxn>
                  <a:cxn ang="0">
                    <a:pos x="2934" y="148"/>
                  </a:cxn>
                  <a:cxn ang="0">
                    <a:pos x="2512" y="82"/>
                  </a:cxn>
                  <a:cxn ang="0">
                    <a:pos x="2126" y="36"/>
                  </a:cxn>
                  <a:cxn ang="0">
                    <a:pos x="1776" y="10"/>
                  </a:cxn>
                  <a:cxn ang="0">
                    <a:pos x="1462" y="0"/>
                  </a:cxn>
                  <a:cxn ang="0">
                    <a:pos x="1182" y="4"/>
                  </a:cxn>
                  <a:cxn ang="0">
                    <a:pos x="934" y="20"/>
                  </a:cxn>
                  <a:cxn ang="0">
                    <a:pos x="716" y="44"/>
                  </a:cxn>
                  <a:cxn ang="0">
                    <a:pos x="530" y="74"/>
                  </a:cxn>
                  <a:cxn ang="0">
                    <a:pos x="374" y="108"/>
                  </a:cxn>
                  <a:cxn ang="0">
                    <a:pos x="248" y="144"/>
                  </a:cxn>
                  <a:cxn ang="0">
                    <a:pos x="148" y="176"/>
                  </a:cxn>
                  <a:cxn ang="0">
                    <a:pos x="48" y="216"/>
                  </a:cxn>
                  <a:cxn ang="0">
                    <a:pos x="0" y="240"/>
                  </a:cxn>
                  <a:cxn ang="0">
                    <a:pos x="8192" y="1192"/>
                  </a:cxn>
                  <a:cxn ang="0">
                    <a:pos x="8196" y="1186"/>
                  </a:cxn>
                  <a:cxn ang="0">
                    <a:pos x="8196" y="510"/>
                  </a:cxn>
                  <a:cxn ang="0">
                    <a:pos x="8192" y="512"/>
                  </a:cxn>
                </a:cxnLst>
                <a:rect l="0" t="0" r="r" b="b"/>
                <a:pathLst>
                  <a:path w="8196" h="1192">
                    <a:moveTo>
                      <a:pt x="8192" y="512"/>
                    </a:moveTo>
                    <a:lnTo>
                      <a:pt x="8192" y="512"/>
                    </a:lnTo>
                    <a:lnTo>
                      <a:pt x="8116" y="542"/>
                    </a:lnTo>
                    <a:lnTo>
                      <a:pt x="8040" y="570"/>
                    </a:lnTo>
                    <a:lnTo>
                      <a:pt x="7960" y="596"/>
                    </a:lnTo>
                    <a:lnTo>
                      <a:pt x="7878" y="620"/>
                    </a:lnTo>
                    <a:lnTo>
                      <a:pt x="7794" y="644"/>
                    </a:lnTo>
                    <a:lnTo>
                      <a:pt x="7706" y="666"/>
                    </a:lnTo>
                    <a:lnTo>
                      <a:pt x="7616" y="684"/>
                    </a:lnTo>
                    <a:lnTo>
                      <a:pt x="7522" y="702"/>
                    </a:lnTo>
                    <a:lnTo>
                      <a:pt x="7424" y="718"/>
                    </a:lnTo>
                    <a:lnTo>
                      <a:pt x="7322" y="730"/>
                    </a:lnTo>
                    <a:lnTo>
                      <a:pt x="7216" y="742"/>
                    </a:lnTo>
                    <a:lnTo>
                      <a:pt x="7106" y="750"/>
                    </a:lnTo>
                    <a:lnTo>
                      <a:pt x="6992" y="758"/>
                    </a:lnTo>
                    <a:lnTo>
                      <a:pt x="6872" y="762"/>
                    </a:lnTo>
                    <a:lnTo>
                      <a:pt x="6748" y="762"/>
                    </a:lnTo>
                    <a:lnTo>
                      <a:pt x="6618" y="760"/>
                    </a:lnTo>
                    <a:lnTo>
                      <a:pt x="6482" y="756"/>
                    </a:lnTo>
                    <a:lnTo>
                      <a:pt x="6342" y="750"/>
                    </a:lnTo>
                    <a:lnTo>
                      <a:pt x="6196" y="740"/>
                    </a:lnTo>
                    <a:lnTo>
                      <a:pt x="6042" y="726"/>
                    </a:lnTo>
                    <a:lnTo>
                      <a:pt x="5882" y="710"/>
                    </a:lnTo>
                    <a:lnTo>
                      <a:pt x="5716" y="690"/>
                    </a:lnTo>
                    <a:lnTo>
                      <a:pt x="5544" y="668"/>
                    </a:lnTo>
                    <a:lnTo>
                      <a:pt x="5364" y="642"/>
                    </a:lnTo>
                    <a:lnTo>
                      <a:pt x="5176" y="612"/>
                    </a:lnTo>
                    <a:lnTo>
                      <a:pt x="4982" y="578"/>
                    </a:lnTo>
                    <a:lnTo>
                      <a:pt x="4778" y="540"/>
                    </a:lnTo>
                    <a:lnTo>
                      <a:pt x="4568" y="500"/>
                    </a:lnTo>
                    <a:lnTo>
                      <a:pt x="4348" y="454"/>
                    </a:lnTo>
                    <a:lnTo>
                      <a:pt x="4122" y="406"/>
                    </a:lnTo>
                    <a:lnTo>
                      <a:pt x="3886" y="354"/>
                    </a:lnTo>
                    <a:lnTo>
                      <a:pt x="3640" y="296"/>
                    </a:lnTo>
                    <a:lnTo>
                      <a:pt x="3640" y="296"/>
                    </a:lnTo>
                    <a:lnTo>
                      <a:pt x="3396" y="240"/>
                    </a:lnTo>
                    <a:lnTo>
                      <a:pt x="3160" y="192"/>
                    </a:lnTo>
                    <a:lnTo>
                      <a:pt x="2934" y="148"/>
                    </a:lnTo>
                    <a:lnTo>
                      <a:pt x="2718" y="112"/>
                    </a:lnTo>
                    <a:lnTo>
                      <a:pt x="2512" y="82"/>
                    </a:lnTo>
                    <a:lnTo>
                      <a:pt x="2314" y="56"/>
                    </a:lnTo>
                    <a:lnTo>
                      <a:pt x="2126" y="36"/>
                    </a:lnTo>
                    <a:lnTo>
                      <a:pt x="1948" y="20"/>
                    </a:lnTo>
                    <a:lnTo>
                      <a:pt x="1776" y="10"/>
                    </a:lnTo>
                    <a:lnTo>
                      <a:pt x="1616" y="2"/>
                    </a:lnTo>
                    <a:lnTo>
                      <a:pt x="1462" y="0"/>
                    </a:lnTo>
                    <a:lnTo>
                      <a:pt x="1318" y="0"/>
                    </a:lnTo>
                    <a:lnTo>
                      <a:pt x="1182" y="4"/>
                    </a:lnTo>
                    <a:lnTo>
                      <a:pt x="1054" y="10"/>
                    </a:lnTo>
                    <a:lnTo>
                      <a:pt x="934" y="20"/>
                    </a:lnTo>
                    <a:lnTo>
                      <a:pt x="822" y="30"/>
                    </a:lnTo>
                    <a:lnTo>
                      <a:pt x="716" y="44"/>
                    </a:lnTo>
                    <a:lnTo>
                      <a:pt x="620" y="58"/>
                    </a:lnTo>
                    <a:lnTo>
                      <a:pt x="530" y="74"/>
                    </a:lnTo>
                    <a:lnTo>
                      <a:pt x="450" y="92"/>
                    </a:lnTo>
                    <a:lnTo>
                      <a:pt x="374" y="108"/>
                    </a:lnTo>
                    <a:lnTo>
                      <a:pt x="308" y="126"/>
                    </a:lnTo>
                    <a:lnTo>
                      <a:pt x="248" y="144"/>
                    </a:lnTo>
                    <a:lnTo>
                      <a:pt x="194" y="160"/>
                    </a:lnTo>
                    <a:lnTo>
                      <a:pt x="148" y="176"/>
                    </a:lnTo>
                    <a:lnTo>
                      <a:pt x="108" y="192"/>
                    </a:lnTo>
                    <a:lnTo>
                      <a:pt x="48" y="216"/>
                    </a:lnTo>
                    <a:lnTo>
                      <a:pt x="12" y="234"/>
                    </a:lnTo>
                    <a:lnTo>
                      <a:pt x="0" y="240"/>
                    </a:lnTo>
                    <a:lnTo>
                      <a:pt x="0" y="1192"/>
                    </a:lnTo>
                    <a:lnTo>
                      <a:pt x="8192" y="1192"/>
                    </a:lnTo>
                    <a:lnTo>
                      <a:pt x="8192" y="1192"/>
                    </a:lnTo>
                    <a:lnTo>
                      <a:pt x="8196" y="1186"/>
                    </a:lnTo>
                    <a:lnTo>
                      <a:pt x="8196" y="1186"/>
                    </a:lnTo>
                    <a:lnTo>
                      <a:pt x="8196" y="510"/>
                    </a:lnTo>
                    <a:lnTo>
                      <a:pt x="8196" y="510"/>
                    </a:lnTo>
                    <a:lnTo>
                      <a:pt x="8192" y="512"/>
                    </a:lnTo>
                    <a:lnTo>
                      <a:pt x="8192" y="512"/>
                    </a:lnTo>
                    <a:close/>
                  </a:path>
                </a:pathLst>
              </a:custGeom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3363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99BAA0F-CAA9-450D-9646-36A21E4A78B5}" type="datetimeFigureOut">
              <a:rPr lang="el-GR" smtClean="0"/>
              <a:t>13/10/2016</a:t>
            </a:fld>
            <a:endParaRPr lang="el-GR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3362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7D51B29-DFB3-41E5-ACCA-49E08A263814}" type="slidenum">
              <a:rPr lang="el-GR" smtClean="0"/>
              <a:t>‹#›</a:t>
            </a:fld>
            <a:endParaRPr lang="el-GR"/>
          </a:p>
        </p:txBody>
      </p:sp>
      <p:sp>
        <p:nvSpPr>
          <p:cNvPr id="19" name="Rectangle 37"/>
          <p:cNvSpPr>
            <a:spLocks noChangeArrowheads="1"/>
          </p:cNvSpPr>
          <p:nvPr userDrawn="1"/>
        </p:nvSpPr>
        <p:spPr bwMode="auto">
          <a:xfrm>
            <a:off x="7615238" y="6275412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l-GR"/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99003"/>
            <a:ext cx="1656184" cy="54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560" y="6093296"/>
            <a:ext cx="5509928" cy="70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75412"/>
            <a:ext cx="1299024" cy="39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1DB7B73-3D35-45F5-8B85-A6929307D6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0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987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218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 userDrawn="1"/>
        </p:nvSpPr>
        <p:spPr>
          <a:xfrm>
            <a:off x="268455" y="260648"/>
            <a:ext cx="8695944" cy="4018816"/>
          </a:xfrm>
          <a:prstGeom prst="roundRect">
            <a:avLst>
              <a:gd name="adj" fmla="val 127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9"/>
          <p:cNvGrpSpPr>
            <a:grpSpLocks noChangeAspect="1"/>
          </p:cNvGrpSpPr>
          <p:nvPr userDrawn="1"/>
        </p:nvGrpSpPr>
        <p:grpSpPr bwMode="hidden">
          <a:xfrm>
            <a:off x="251520" y="3369787"/>
            <a:ext cx="8723376" cy="1331580"/>
            <a:chOff x="-3905250" y="4294188"/>
            <a:chExt cx="13011150" cy="1892300"/>
          </a:xfrm>
        </p:grpSpPr>
        <p:sp>
          <p:nvSpPr>
            <p:cNvPr id="29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33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Rectangle 37"/>
          <p:cNvSpPr>
            <a:spLocks noChangeArrowheads="1"/>
          </p:cNvSpPr>
          <p:nvPr userDrawn="1"/>
        </p:nvSpPr>
        <p:spPr bwMode="auto">
          <a:xfrm>
            <a:off x="7615238" y="6275412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l-GR"/>
          </a:p>
        </p:txBody>
      </p:sp>
      <p:pic>
        <p:nvPicPr>
          <p:cNvPr id="37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889828"/>
            <a:ext cx="895922" cy="82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1206"/>
            <a:ext cx="1148953" cy="100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63" y="404664"/>
            <a:ext cx="1797145" cy="102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236" y="5894050"/>
            <a:ext cx="844660" cy="86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/>
          <a:stretch/>
        </p:blipFill>
        <p:spPr bwMode="auto">
          <a:xfrm>
            <a:off x="5037502" y="5839439"/>
            <a:ext cx="971483" cy="86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77" y="5733256"/>
            <a:ext cx="831707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017468"/>
            <a:ext cx="981872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949280"/>
            <a:ext cx="1579396" cy="76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32" y="5866287"/>
            <a:ext cx="944460" cy="91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costas.costa\AppData\Local\Microsoft\Windows\Temporary Internet Files\Content.Outlook\Q4IMCIL5\cpa_medium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69" y="5901853"/>
            <a:ext cx="827339" cy="8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1" y="536513"/>
            <a:ext cx="2306601" cy="70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19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cid:ii_14dd9dd8d5ad5fe8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39552" y="1484784"/>
            <a:ext cx="838842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tx2">
                    <a:lumMod val="75000"/>
                  </a:schemeClr>
                </a:solidFill>
              </a:rPr>
              <a:t>Ερευνητικό Πρόγραμμα RAOP-MED: Ανάπτυξη Μοντέλων και Χαρτών Αξιολόγησης</a:t>
            </a:r>
          </a:p>
          <a:p>
            <a:pPr algn="ctr"/>
            <a:r>
              <a:rPr lang="el-GR" sz="3200" b="1" dirty="0">
                <a:solidFill>
                  <a:schemeClr val="tx2">
                    <a:lumMod val="75000"/>
                  </a:schemeClr>
                </a:solidFill>
              </a:rPr>
              <a:t>Επικινδυνότητας και Ευαισθησίας της Ανατολικής Μεσογείου</a:t>
            </a:r>
            <a:endParaRPr lang="en-GB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467778" y="5157192"/>
            <a:ext cx="8676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l-GR" b="1" i="1" dirty="0" smtClean="0"/>
              <a:t>Ημερίδα «Στοχεύοντας </a:t>
            </a:r>
            <a:r>
              <a:rPr lang="el-GR" b="1" i="1" dirty="0"/>
              <a:t>στην Ανάπτυξη της Γαλάζιας </a:t>
            </a:r>
            <a:r>
              <a:rPr lang="el-GR" b="1" i="1" dirty="0" smtClean="0"/>
              <a:t>Οικονομίας», </a:t>
            </a:r>
          </a:p>
          <a:p>
            <a:pPr algn="r"/>
            <a:r>
              <a:rPr lang="el-GR" b="1" i="1" dirty="0" smtClean="0"/>
              <a:t>14 Οκτωβρίου 2016, Τεχνολογικό Πανεπιστήμιο Κύπρου</a:t>
            </a:r>
            <a:endParaRPr lang="en-GB" b="1" i="1" dirty="0" smtClean="0"/>
          </a:p>
        </p:txBody>
      </p:sp>
    </p:spTree>
    <p:extLst>
      <p:ext uri="{BB962C8B-B14F-4D97-AF65-F5344CB8AC3E}">
        <p14:creationId xmlns:p14="http://schemas.microsoft.com/office/powerpoint/2010/main" val="36575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53742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Εργαλεία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GIS </a:t>
            </a:r>
            <a:r>
              <a:rPr lang="el-GR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και Χαρτών Ευαισθησίας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3768" y="2492895"/>
            <a:ext cx="5799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/>
              <a:t>QGIS</a:t>
            </a:r>
            <a:r>
              <a:rPr lang="en-GB" sz="2400" b="1" dirty="0"/>
              <a:t> (previously known as "Quantum GIS") </a:t>
            </a:r>
            <a:endParaRPr lang="el-GR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518832" y="4365104"/>
            <a:ext cx="3194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/>
              <a:t>OpenStreetMap</a:t>
            </a:r>
            <a:r>
              <a:rPr lang="en-GB" sz="2400" b="1" dirty="0"/>
              <a:t> (</a:t>
            </a:r>
            <a:r>
              <a:rPr lang="en-GB" sz="2400" b="1" dirty="0" err="1"/>
              <a:t>OSM</a:t>
            </a:r>
            <a:r>
              <a:rPr lang="en-GB" sz="2400" b="1" dirty="0"/>
              <a:t>) </a:t>
            </a:r>
            <a:endParaRPr lang="el-GR" sz="2400" b="1" dirty="0"/>
          </a:p>
        </p:txBody>
      </p:sp>
      <p:pic>
        <p:nvPicPr>
          <p:cNvPr id="1027" name="Picture 3" descr="https://upload.wikimedia.org/wikipedia/commons/7/71/QGis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99" y="2004298"/>
            <a:ext cx="1305829" cy="14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iki.openstreetmap.org/w/images/thumb/9/97/OpenStreetMap-Logo_500px_72dpi_transparency.png/300px-OpenStreetMap-Logo_500px_72dpi_transparenc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37" y="4005064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8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7154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Περιβαλλοντικές Παράμετροι που Προσδιορίστηκαν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35641"/>
              </p:ext>
            </p:extLst>
          </p:nvPr>
        </p:nvGraphicFramePr>
        <p:xfrm>
          <a:off x="360472" y="1719470"/>
          <a:ext cx="8496944" cy="45720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839291"/>
                <a:gridCol w="7657653"/>
              </a:tblGrid>
              <a:tr h="379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800" dirty="0">
                          <a:effectLst/>
                        </a:rPr>
                        <a:t>Code</a:t>
                      </a:r>
                      <a:endParaRPr lang="el-GR" sz="18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800" dirty="0" err="1">
                          <a:effectLst/>
                        </a:rPr>
                        <a:t>Description</a:t>
                      </a:r>
                      <a:endParaRPr lang="el-GR" sz="18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E0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Shoreline type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>
                          <a:effectLst/>
                        </a:rPr>
                        <a:t>E1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 err="1">
                          <a:effectLst/>
                        </a:rPr>
                        <a:t>Areas</a:t>
                      </a:r>
                      <a:r>
                        <a:rPr lang="el-GR" sz="1400" dirty="0">
                          <a:effectLst/>
                        </a:rPr>
                        <a:t> of </a:t>
                      </a:r>
                      <a:r>
                        <a:rPr lang="el-GR" sz="1400" dirty="0" err="1">
                          <a:effectLst/>
                        </a:rPr>
                        <a:t>special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importance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for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cetaceans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in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the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ACCOBAMS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area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>
                          <a:effectLst/>
                        </a:rPr>
                        <a:t>E2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Coralligenous areas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E3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 err="1">
                          <a:effectLst/>
                        </a:rPr>
                        <a:t>Ecologically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or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Biologically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Significant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marine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Areas</a:t>
                      </a:r>
                      <a:r>
                        <a:rPr lang="el-GR" sz="1400" dirty="0">
                          <a:effectLst/>
                        </a:rPr>
                        <a:t> (</a:t>
                      </a:r>
                      <a:r>
                        <a:rPr lang="el-GR" sz="1400" dirty="0" err="1">
                          <a:effectLst/>
                        </a:rPr>
                        <a:t>EBSAs</a:t>
                      </a:r>
                      <a:r>
                        <a:rPr lang="el-GR" sz="1400" dirty="0">
                          <a:effectLst/>
                        </a:rPr>
                        <a:t>)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E4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Fisheries restricted areas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E5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Potential Special Protected Areas of Mediterranean Importance (SPAMIs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E6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Sea grass areas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E7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Natura areas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E8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PELAGOS Sanctuary for Mediterranean Marine Mammals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E9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Prospective Special Protected Areas of Mediterranean Importance (SPAMIs)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E10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S</a:t>
                      </a:r>
                      <a:r>
                        <a:rPr lang="el-GR" sz="1400">
                          <a:effectLst/>
                        </a:rPr>
                        <a:t>eabird distribution data in the Mediterranean sea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E11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Potential fishery areas in SPAMIs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1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>
                          <a:effectLst/>
                        </a:rPr>
                        <a:t>E12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 err="1">
                          <a:effectLst/>
                        </a:rPr>
                        <a:t>Specially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Protected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Areas</a:t>
                      </a:r>
                      <a:r>
                        <a:rPr lang="el-GR" sz="1400" dirty="0">
                          <a:effectLst/>
                        </a:rPr>
                        <a:t> of </a:t>
                      </a:r>
                      <a:r>
                        <a:rPr lang="el-GR" sz="1400" dirty="0" err="1">
                          <a:effectLst/>
                        </a:rPr>
                        <a:t>Mediterranean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Importance</a:t>
                      </a:r>
                      <a:r>
                        <a:rPr lang="el-GR" sz="1400" dirty="0">
                          <a:effectLst/>
                        </a:rPr>
                        <a:t> (</a:t>
                      </a:r>
                      <a:r>
                        <a:rPr lang="el-GR" sz="1400" dirty="0" err="1">
                          <a:effectLst/>
                        </a:rPr>
                        <a:t>SPAMIs</a:t>
                      </a:r>
                      <a:r>
                        <a:rPr lang="el-GR" sz="1400" dirty="0">
                          <a:effectLst/>
                        </a:rPr>
                        <a:t>)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8280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Περιβαλλοντική χαρτογράφηση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200" b="1" dirty="0" smtClean="0">
                <a:latin typeface="Arial" pitchFamily="34" charset="0"/>
                <a:cs typeface="Arial" pitchFamily="34" charset="0"/>
              </a:rPr>
              <a:t>Παράμετρος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E1 (</a:t>
            </a:r>
            <a:r>
              <a:rPr lang="en-US" sz="2400" b="1" dirty="0" smtClean="0"/>
              <a:t>cetaceans)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41" y="1911893"/>
            <a:ext cx="7588683" cy="410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372706"/>
            <a:ext cx="8418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Περιβαλλοντική χαρτογράφηση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Παράμετρος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E2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err="1"/>
              <a:t>Coralligenous</a:t>
            </a:r>
            <a:r>
              <a:rPr lang="en-US" sz="2000" b="1" dirty="0"/>
              <a:t> areas </a:t>
            </a:r>
            <a:r>
              <a:rPr lang="en-US" sz="2000" b="1" dirty="0" smtClean="0"/>
              <a:t>)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9" y="1909476"/>
            <a:ext cx="7611755" cy="41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6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7700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Περιβαλλοντική χαρτογράφηση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200" b="1" dirty="0">
                <a:latin typeface="Arial" pitchFamily="34" charset="0"/>
                <a:cs typeface="Arial" pitchFamily="34" charset="0"/>
              </a:rPr>
              <a:t>Παράμετρος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E3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smtClean="0"/>
              <a:t>EBSAs)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29" y="1916832"/>
            <a:ext cx="7555559" cy="409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6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8561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Περιβαλλοντική χαρτογράφηση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200" b="1" dirty="0">
                <a:latin typeface="Arial" pitchFamily="34" charset="0"/>
                <a:cs typeface="Arial" pitchFamily="34" charset="0"/>
              </a:rPr>
              <a:t>Παράμετρος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E7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smtClean="0"/>
              <a:t>Natura areas)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54183"/>
            <a:ext cx="7992888" cy="419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8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372706"/>
            <a:ext cx="8519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Περιβαλλοντική χαρτογράφηση</a:t>
            </a:r>
            <a:r>
              <a:rPr lang="en-US" sz="20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Παράμετρος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E10 (</a:t>
            </a:r>
            <a:r>
              <a:rPr lang="en-US" sz="2000" b="1" dirty="0"/>
              <a:t>seabird </a:t>
            </a:r>
            <a:r>
              <a:rPr lang="en-US" sz="2000" b="1" dirty="0" smtClean="0"/>
              <a:t>distribution)</a:t>
            </a:r>
            <a:endParaRPr lang="el-G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62" y="1988840"/>
            <a:ext cx="757956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5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8030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Περιβαλλοντική χαρτογράφηση</a:t>
            </a:r>
            <a:r>
              <a:rPr lang="en-US" sz="2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200" b="1" dirty="0">
                <a:latin typeface="Arial" pitchFamily="34" charset="0"/>
                <a:cs typeface="Arial" pitchFamily="34" charset="0"/>
              </a:rPr>
              <a:t>Παράμετρος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E12 (</a:t>
            </a:r>
            <a:r>
              <a:rPr lang="en-US" sz="2400" b="1" dirty="0" smtClean="0"/>
              <a:t>SPAMIs)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20724"/>
            <a:ext cx="7992888" cy="418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90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8040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Κοινωνικο</a:t>
            </a:r>
            <a:r>
              <a:rPr lang="el-G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-οικονομικές παράμετροι που προσδιορίστηκαν</a:t>
            </a:r>
            <a:endParaRPr lang="el-GR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439563"/>
              </p:ext>
            </p:extLst>
          </p:nvPr>
        </p:nvGraphicFramePr>
        <p:xfrm>
          <a:off x="323528" y="1844823"/>
          <a:ext cx="8568952" cy="309634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32583"/>
                <a:gridCol w="7436369"/>
              </a:tblGrid>
              <a:tr h="54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800" dirty="0">
                          <a:effectLst/>
                        </a:rPr>
                        <a:t>Code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800" dirty="0" err="1">
                          <a:effectLst/>
                        </a:rPr>
                        <a:t>Description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57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S1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 err="1">
                          <a:effectLst/>
                        </a:rPr>
                        <a:t>Desalination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plants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in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the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Mediterranean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sea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57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S2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 err="1">
                          <a:effectLst/>
                        </a:rPr>
                        <a:t>Power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plants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in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the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Mediterranean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sea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57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S3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Leisure ports in the Mediterranean sea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57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S4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Commercial ports in the Mediterranean sea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57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S5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Hotels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57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>
                          <a:effectLst/>
                        </a:rPr>
                        <a:t>S6</a:t>
                      </a:r>
                      <a:endParaRPr lang="el-GR" sz="140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l-GR" sz="1400" dirty="0" err="1">
                          <a:effectLst/>
                        </a:rPr>
                        <a:t>Contribution</a:t>
                      </a:r>
                      <a:r>
                        <a:rPr lang="el-GR" sz="1400" dirty="0">
                          <a:effectLst/>
                        </a:rPr>
                        <a:t> of </a:t>
                      </a:r>
                      <a:r>
                        <a:rPr lang="el-GR" sz="1400" dirty="0" err="1">
                          <a:effectLst/>
                        </a:rPr>
                        <a:t>Travel</a:t>
                      </a:r>
                      <a:r>
                        <a:rPr lang="el-GR" sz="1400" dirty="0">
                          <a:effectLst/>
                        </a:rPr>
                        <a:t> &amp; </a:t>
                      </a:r>
                      <a:r>
                        <a:rPr lang="el-GR" sz="1400" dirty="0" err="1">
                          <a:effectLst/>
                        </a:rPr>
                        <a:t>Tourism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to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Total</a:t>
                      </a:r>
                      <a:r>
                        <a:rPr lang="el-GR" sz="1400" dirty="0">
                          <a:effectLst/>
                        </a:rPr>
                        <a:t> </a:t>
                      </a:r>
                      <a:r>
                        <a:rPr lang="el-GR" sz="1400" dirty="0" err="1">
                          <a:effectLst/>
                        </a:rPr>
                        <a:t>GDP</a:t>
                      </a:r>
                      <a:endParaRPr lang="el-GR" sz="1400" dirty="0">
                        <a:solidFill>
                          <a:srgbClr val="94363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9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82790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Κοινωνικο</a:t>
            </a:r>
            <a:r>
              <a:rPr lang="el-G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-οικονομική Χαρτογράφηση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Desalination Plants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4" y="1913741"/>
            <a:ext cx="7744060" cy="417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Αειφόρος Γαλάζια Ανάπτυξη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76315686"/>
              </p:ext>
            </p:extLst>
          </p:nvPr>
        </p:nvGraphicFramePr>
        <p:xfrm>
          <a:off x="214198" y="1170181"/>
          <a:ext cx="8710870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81024"/>
          <a:stretch/>
        </p:blipFill>
        <p:spPr>
          <a:xfrm>
            <a:off x="-612576" y="11781928"/>
            <a:ext cx="8572500" cy="2561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138" y="3266374"/>
            <a:ext cx="8571719" cy="2572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Oval 8"/>
          <p:cNvSpPr/>
          <p:nvPr/>
        </p:nvSpPr>
        <p:spPr>
          <a:xfrm>
            <a:off x="6228184" y="3302276"/>
            <a:ext cx="2592288" cy="2214956"/>
          </a:xfrm>
          <a:prstGeom prst="ellipse">
            <a:avLst/>
          </a:prstGeom>
          <a:solidFill>
            <a:srgbClr val="33CC3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2114397" y="3302276"/>
            <a:ext cx="2232248" cy="2214956"/>
          </a:xfrm>
          <a:prstGeom prst="ellipse">
            <a:avLst/>
          </a:prstGeom>
          <a:solidFill>
            <a:srgbClr val="33CC3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319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75312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Κοινωνικο</a:t>
            </a:r>
            <a:r>
              <a:rPr lang="el-GR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-οικονομική Χαρτογράφηση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Power Plants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8" y="1881056"/>
            <a:ext cx="7705426" cy="415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9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81884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Κοινωνικο</a:t>
            </a:r>
            <a:r>
              <a:rPr lang="el-GR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-οικονομική Χαρτογράφηση</a:t>
            </a:r>
            <a:r>
              <a:rPr lang="en-US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l-GR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Commercial Ports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07" y="1844824"/>
            <a:ext cx="7705425" cy="415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3911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Πολύ-παραμετρικός Χάρτης</a:t>
            </a:r>
            <a:endParaRPr lang="el-GR" sz="2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/>
          <a:stretch/>
        </p:blipFill>
        <p:spPr bwMode="auto">
          <a:xfrm>
            <a:off x="395536" y="1844824"/>
            <a:ext cx="7317214" cy="402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7740352" y="2276872"/>
            <a:ext cx="144016" cy="144016"/>
          </a:xfrm>
          <a:prstGeom prst="ellipse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7748736" y="2852936"/>
            <a:ext cx="144016" cy="144016"/>
          </a:xfrm>
          <a:prstGeom prst="ellipse">
            <a:avLst/>
          </a:prstGeom>
          <a:solidFill>
            <a:srgbClr val="33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7740352" y="3492297"/>
            <a:ext cx="144016" cy="144016"/>
          </a:xfrm>
          <a:prstGeom prst="ellipse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7892752" y="3276273"/>
            <a:ext cx="1215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Commercial Ports</a:t>
            </a:r>
            <a:endParaRPr lang="el-GR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93293" y="2636912"/>
            <a:ext cx="1215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Power Plants</a:t>
            </a:r>
            <a:endParaRPr lang="el-GR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3293" y="2016548"/>
            <a:ext cx="1215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Desalination Plants</a:t>
            </a:r>
            <a:endParaRPr lang="el-GR" sz="1600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72013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Χαρτογράφηση Ευαισθησίας</a:t>
            </a:r>
            <a:r>
              <a:rPr lang="en-US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200" b="1" dirty="0" smtClean="0">
                <a:latin typeface="Arial" pitchFamily="34" charset="0"/>
                <a:cs typeface="Arial" pitchFamily="34" charset="0"/>
              </a:rPr>
              <a:t>Μαθηματικό Μοντέλο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300794"/>
              </p:ext>
            </p:extLst>
          </p:nvPr>
        </p:nvGraphicFramePr>
        <p:xfrm>
          <a:off x="338137" y="1916832"/>
          <a:ext cx="3917006" cy="3888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Equation" r:id="rId3" imgW="2222280" imgH="2197080" progId="Equation.3">
                  <p:embed/>
                </p:oleObj>
              </mc:Choice>
              <mc:Fallback>
                <p:oleObj name="Equation" r:id="rId3" imgW="2222280" imgH="21970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7" y="1916832"/>
                        <a:ext cx="3917006" cy="38884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139952" y="1844824"/>
            <a:ext cx="489654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 smtClean="0">
                <a:solidFill>
                  <a:srgbClr val="FF0000"/>
                </a:solidFill>
              </a:rPr>
              <a:t>E: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Environmental </a:t>
            </a:r>
            <a:r>
              <a:rPr lang="en-GB" dirty="0"/>
              <a:t>Index</a:t>
            </a:r>
          </a:p>
          <a:p>
            <a:pPr>
              <a:spcAft>
                <a:spcPts val="600"/>
              </a:spcAft>
            </a:pPr>
            <a:r>
              <a:rPr lang="en-GB" b="1" dirty="0" smtClean="0">
                <a:solidFill>
                  <a:srgbClr val="FF0000"/>
                </a:solidFill>
              </a:rPr>
              <a:t>S: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Socioeconomic Index</a:t>
            </a:r>
          </a:p>
          <a:p>
            <a:pPr>
              <a:spcAft>
                <a:spcPts val="600"/>
              </a:spcAft>
            </a:pPr>
            <a:r>
              <a:rPr lang="en-GB" b="1" dirty="0" err="1">
                <a:solidFill>
                  <a:srgbClr val="FF0000"/>
                </a:solidFill>
              </a:rPr>
              <a:t>IESI</a:t>
            </a:r>
            <a:r>
              <a:rPr lang="en-GB" b="1" dirty="0">
                <a:solidFill>
                  <a:srgbClr val="FF0000"/>
                </a:solidFill>
              </a:rPr>
              <a:t>: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Integrated Environmental Sensitivity Index</a:t>
            </a:r>
          </a:p>
          <a:p>
            <a:pPr>
              <a:spcAft>
                <a:spcPts val="600"/>
              </a:spcAft>
            </a:pPr>
            <a:r>
              <a:rPr lang="en-GB" b="1" dirty="0" err="1" smtClean="0">
                <a:solidFill>
                  <a:srgbClr val="FF0000"/>
                </a:solidFill>
              </a:rPr>
              <a:t>SLT</a:t>
            </a:r>
            <a:r>
              <a:rPr lang="en-GB" b="1" dirty="0" smtClean="0">
                <a:solidFill>
                  <a:srgbClr val="FF0000"/>
                </a:solidFill>
              </a:rPr>
              <a:t>: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Shoreline </a:t>
            </a:r>
            <a:r>
              <a:rPr lang="en-GB" dirty="0"/>
              <a:t>code (values from 1-10)</a:t>
            </a:r>
          </a:p>
          <a:p>
            <a:pPr>
              <a:spcAft>
                <a:spcPts val="600"/>
              </a:spcAft>
            </a:pPr>
            <a:r>
              <a:rPr lang="en-GB" b="1" dirty="0" smtClean="0">
                <a:solidFill>
                  <a:srgbClr val="FF0000"/>
                </a:solidFill>
              </a:rPr>
              <a:t>X: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distance </a:t>
            </a:r>
            <a:r>
              <a:rPr lang="en-GB" dirty="0"/>
              <a:t>from the point of interest in km</a:t>
            </a:r>
          </a:p>
          <a:p>
            <a:pPr>
              <a:spcAft>
                <a:spcPts val="600"/>
              </a:spcAft>
            </a:pPr>
            <a:r>
              <a:rPr lang="en-GB" b="1" dirty="0" err="1" smtClean="0">
                <a:solidFill>
                  <a:srgbClr val="FF0000"/>
                </a:solidFill>
              </a:rPr>
              <a:t>WFE</a:t>
            </a:r>
            <a:r>
              <a:rPr lang="en-GB" b="1" baseline="-25000" dirty="0" err="1" smtClean="0">
                <a:solidFill>
                  <a:srgbClr val="FF0000"/>
                </a:solidFill>
              </a:rPr>
              <a:t>i</a:t>
            </a:r>
            <a:r>
              <a:rPr lang="en-GB" b="1" dirty="0" smtClean="0">
                <a:solidFill>
                  <a:srgbClr val="FF0000"/>
                </a:solidFill>
              </a:rPr>
              <a:t>: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integrated </a:t>
            </a:r>
            <a:r>
              <a:rPr lang="en-GB" dirty="0"/>
              <a:t>weight factor of Environmental Parameter </a:t>
            </a:r>
            <a:r>
              <a:rPr lang="en-GB" dirty="0" smtClean="0"/>
              <a:t>i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b="1" dirty="0" err="1" smtClean="0">
                <a:solidFill>
                  <a:srgbClr val="FF0000"/>
                </a:solidFill>
              </a:rPr>
              <a:t>WFS</a:t>
            </a:r>
            <a:r>
              <a:rPr lang="en-GB" b="1" baseline="-25000" dirty="0" err="1" smtClean="0">
                <a:solidFill>
                  <a:srgbClr val="FF0000"/>
                </a:solidFill>
              </a:rPr>
              <a:t>i</a:t>
            </a:r>
            <a:r>
              <a:rPr lang="en-GB" b="1" dirty="0" smtClean="0">
                <a:solidFill>
                  <a:srgbClr val="FF0000"/>
                </a:solidFill>
              </a:rPr>
              <a:t>: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integrated </a:t>
            </a:r>
            <a:r>
              <a:rPr lang="en-GB" dirty="0"/>
              <a:t>weight factor of Socioeconomic Parameter </a:t>
            </a:r>
            <a:r>
              <a:rPr lang="en-GB" dirty="0" smtClean="0"/>
              <a:t>j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b="1" dirty="0" err="1" smtClean="0">
                <a:solidFill>
                  <a:srgbClr val="FF0000"/>
                </a:solidFill>
              </a:rPr>
              <a:t>CDE</a:t>
            </a:r>
            <a:r>
              <a:rPr lang="en-GB" b="1" baseline="-25000" dirty="0" err="1" smtClean="0">
                <a:solidFill>
                  <a:srgbClr val="FF0000"/>
                </a:solidFill>
              </a:rPr>
              <a:t>i</a:t>
            </a:r>
            <a:r>
              <a:rPr lang="en-GB" b="1" dirty="0" smtClean="0">
                <a:solidFill>
                  <a:srgbClr val="FF0000"/>
                </a:solidFill>
              </a:rPr>
              <a:t>: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Change </a:t>
            </a:r>
            <a:r>
              <a:rPr lang="en-GB" dirty="0"/>
              <a:t>with Distance Factor of Environmental Parameter </a:t>
            </a:r>
            <a:r>
              <a:rPr lang="en-GB" dirty="0" smtClean="0"/>
              <a:t>i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b="1" dirty="0" err="1" smtClean="0">
                <a:solidFill>
                  <a:srgbClr val="FF0000"/>
                </a:solidFill>
              </a:rPr>
              <a:t>CDS</a:t>
            </a:r>
            <a:r>
              <a:rPr lang="en-GB" b="1" baseline="-25000" dirty="0" err="1" smtClean="0">
                <a:solidFill>
                  <a:srgbClr val="FF0000"/>
                </a:solidFill>
              </a:rPr>
              <a:t>j</a:t>
            </a:r>
            <a:r>
              <a:rPr lang="en-GB" b="1" dirty="0" smtClean="0">
                <a:solidFill>
                  <a:srgbClr val="FF0000"/>
                </a:solidFill>
              </a:rPr>
              <a:t>:</a:t>
            </a:r>
            <a:r>
              <a:rPr lang="en-GB" dirty="0" smtClean="0"/>
              <a:t> </a:t>
            </a:r>
            <a:r>
              <a:rPr lang="en-GB" dirty="0"/>
              <a:t>Change with Distance Factor of Socioeconomic Parameter </a:t>
            </a:r>
            <a:r>
              <a:rPr lang="en-GB" dirty="0" smtClean="0"/>
              <a:t>j</a:t>
            </a:r>
            <a:endParaRPr lang="en-GB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73827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Χαρτογράφηση Ευαισθησίας</a:t>
            </a:r>
            <a:r>
              <a:rPr lang="en-US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200" b="1" dirty="0" smtClean="0">
                <a:latin typeface="Arial" pitchFamily="34" charset="0"/>
                <a:cs typeface="Arial" pitchFamily="34" charset="0"/>
              </a:rPr>
              <a:t>Συντελεστές Βαρύτητας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19" y="1879079"/>
            <a:ext cx="871296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Weight Factor 1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  <a:r>
              <a:rPr lang="el-GR" sz="2000" dirty="0" smtClean="0"/>
              <a:t> Σημαντικότητα παραμέτρου </a:t>
            </a:r>
          </a:p>
          <a:p>
            <a:r>
              <a:rPr lang="en-US" sz="2000" dirty="0" smtClean="0"/>
              <a:t>(</a:t>
            </a:r>
            <a:r>
              <a:rPr lang="en-US" sz="2000" dirty="0"/>
              <a:t>0 = not important, 10 = extremely important) 			</a:t>
            </a:r>
          </a:p>
          <a:p>
            <a:endParaRPr lang="el-GR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Weight </a:t>
            </a:r>
            <a:r>
              <a:rPr lang="en-US" sz="2000" b="1" dirty="0">
                <a:solidFill>
                  <a:srgbClr val="FF0000"/>
                </a:solidFill>
              </a:rPr>
              <a:t>Factor 2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  <a:r>
              <a:rPr lang="el-GR" sz="2000" dirty="0" smtClean="0"/>
              <a:t> Βαθμός επηρεασμού από πετρελαιοκηλίδα </a:t>
            </a:r>
          </a:p>
          <a:p>
            <a:r>
              <a:rPr lang="en-US" sz="2000" dirty="0" smtClean="0"/>
              <a:t>(0 </a:t>
            </a:r>
            <a:r>
              <a:rPr lang="en-US" sz="2000" dirty="0"/>
              <a:t>= no effect, 10 = dramatic effect) </a:t>
            </a:r>
            <a:endParaRPr lang="el-GR" sz="2000" dirty="0" smtClean="0"/>
          </a:p>
          <a:p>
            <a:endParaRPr lang="el-GR" sz="2000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Change </a:t>
            </a:r>
            <a:r>
              <a:rPr lang="en-US" sz="2000" b="1" dirty="0">
                <a:solidFill>
                  <a:srgbClr val="FF0000"/>
                </a:solidFill>
              </a:rPr>
              <a:t>with </a:t>
            </a:r>
            <a:r>
              <a:rPr lang="en-US" sz="2000" b="1" dirty="0" smtClean="0">
                <a:solidFill>
                  <a:srgbClr val="FF0000"/>
                </a:solidFill>
              </a:rPr>
              <a:t>Distance:</a:t>
            </a:r>
            <a:r>
              <a:rPr lang="el-GR" sz="2000" b="1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Μεταβολή επίδρασης με την απόσταση:</a:t>
            </a:r>
            <a:r>
              <a:rPr lang="en-US" sz="2000" dirty="0"/>
              <a:t>		</a:t>
            </a:r>
            <a:endParaRPr lang="el-GR" sz="2000" dirty="0" smtClean="0"/>
          </a:p>
          <a:p>
            <a:r>
              <a:rPr lang="en-US" sz="2000" dirty="0" smtClean="0"/>
              <a:t>0 </a:t>
            </a:r>
            <a:r>
              <a:rPr lang="en-US" sz="2000" dirty="0"/>
              <a:t>= The effect does not change with distance				</a:t>
            </a:r>
          </a:p>
          <a:p>
            <a:r>
              <a:rPr lang="en-US" sz="2000" dirty="0" smtClean="0"/>
              <a:t>1 </a:t>
            </a:r>
            <a:r>
              <a:rPr lang="en-US" sz="2000" dirty="0"/>
              <a:t>= The effect changes very little (almost insignificant change) with distance	</a:t>
            </a:r>
            <a:endParaRPr lang="el-GR" sz="2000" dirty="0" smtClean="0"/>
          </a:p>
          <a:p>
            <a:r>
              <a:rPr lang="en-US" sz="2000" dirty="0" smtClean="0"/>
              <a:t>2 </a:t>
            </a:r>
            <a:r>
              <a:rPr lang="en-US" sz="2000" dirty="0"/>
              <a:t>= The effect changes little with distance				</a:t>
            </a:r>
          </a:p>
          <a:p>
            <a:r>
              <a:rPr lang="en-US" sz="2000" dirty="0" smtClean="0"/>
              <a:t>3 </a:t>
            </a:r>
            <a:r>
              <a:rPr lang="en-US" sz="2000" dirty="0"/>
              <a:t>=  Average change of the effect with distance				</a:t>
            </a:r>
          </a:p>
          <a:p>
            <a:r>
              <a:rPr lang="en-US" sz="2000" dirty="0" smtClean="0"/>
              <a:t>4 </a:t>
            </a:r>
            <a:r>
              <a:rPr lang="en-US" sz="2000" dirty="0"/>
              <a:t>= Large change of the effect with distance				</a:t>
            </a:r>
          </a:p>
          <a:p>
            <a:r>
              <a:rPr lang="en-US" sz="2000" dirty="0" smtClean="0"/>
              <a:t>5 </a:t>
            </a:r>
            <a:r>
              <a:rPr lang="en-US" sz="2000" dirty="0"/>
              <a:t>= Dramatic change of the effect with distance 				</a:t>
            </a:r>
          </a:p>
        </p:txBody>
      </p:sp>
    </p:spTree>
    <p:extLst>
      <p:ext uri="{BB962C8B-B14F-4D97-AF65-F5344CB8AC3E}">
        <p14:creationId xmlns:p14="http://schemas.microsoft.com/office/powerpoint/2010/main" val="393680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67032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Χαρτογράφηση Ευαισθησίας</a:t>
            </a:r>
            <a:r>
              <a:rPr lang="en-US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200" b="1" dirty="0" smtClean="0">
                <a:latin typeface="Arial" pitchFamily="34" charset="0"/>
                <a:cs typeface="Arial" pitchFamily="34" charset="0"/>
              </a:rPr>
              <a:t>Κοινωνικοί εταίροι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95536" y="1798644"/>
          <a:ext cx="8496944" cy="435753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592288"/>
                <a:gridCol w="5904656"/>
              </a:tblGrid>
              <a:tr h="3682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Short Name</a:t>
                      </a:r>
                      <a:endParaRPr lang="el-GR" sz="18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l-GR" sz="1800" dirty="0">
                          <a:effectLst/>
                        </a:rPr>
                        <a:t>De</a:t>
                      </a:r>
                      <a:r>
                        <a:rPr lang="en-US" sz="1800" dirty="0">
                          <a:effectLst/>
                        </a:rPr>
                        <a:t>tails</a:t>
                      </a:r>
                      <a:endParaRPr lang="el-GR" sz="18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</a:tr>
              <a:tr h="4093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 dirty="0">
                          <a:effectLst/>
                        </a:rPr>
                        <a:t>Partners </a:t>
                      </a:r>
                      <a:endParaRPr lang="el-GR" sz="15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 dirty="0">
                          <a:effectLst/>
                        </a:rPr>
                        <a:t>All partners of the </a:t>
                      </a:r>
                      <a:r>
                        <a:rPr lang="en-US" sz="1500" dirty="0" err="1">
                          <a:effectLst/>
                        </a:rPr>
                        <a:t>ENPI</a:t>
                      </a:r>
                      <a:r>
                        <a:rPr lang="en-US" sz="1500" dirty="0">
                          <a:effectLst/>
                        </a:rPr>
                        <a:t> </a:t>
                      </a:r>
                      <a:r>
                        <a:rPr lang="en-US" sz="1500" dirty="0" err="1">
                          <a:effectLst/>
                        </a:rPr>
                        <a:t>RAOP</a:t>
                      </a:r>
                      <a:r>
                        <a:rPr lang="en-US" sz="1500" dirty="0">
                          <a:effectLst/>
                        </a:rPr>
                        <a:t>-MED </a:t>
                      </a:r>
                      <a:r>
                        <a:rPr lang="en-US" sz="1500" dirty="0" smtClean="0">
                          <a:effectLst/>
                        </a:rPr>
                        <a:t>project</a:t>
                      </a:r>
                      <a:endParaRPr lang="el-GR" sz="15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</a:tr>
              <a:tr h="5267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Department of Environment</a:t>
                      </a:r>
                      <a:endParaRPr lang="el-GR" sz="15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 dirty="0">
                          <a:effectLst/>
                        </a:rPr>
                        <a:t>The Department of Environment of the Ministry of Agriculture, Natural Resources and the Environment of the Cyprus Republic</a:t>
                      </a:r>
                      <a:endParaRPr lang="el-GR" sz="15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Department of Marine Research</a:t>
                      </a:r>
                      <a:endParaRPr lang="el-GR" sz="15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The Department of Fisheries and Marine Research of the Ministry of Agriculture, Natural Resources and the Environment of the Cyprus Republic</a:t>
                      </a:r>
                      <a:endParaRPr lang="el-GR" sz="15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Department of Merchant Shipping</a:t>
                      </a:r>
                      <a:endParaRPr lang="el-GR" sz="15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The Department of Merchant Shipping of the Ministry of Communications and Public Works</a:t>
                      </a:r>
                      <a:endParaRPr lang="el-GR" sz="15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</a:tr>
              <a:tr h="3260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 dirty="0">
                          <a:effectLst/>
                        </a:rPr>
                        <a:t>Environment Commissioner</a:t>
                      </a:r>
                      <a:endParaRPr lang="el-GR" sz="15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The Environment Commissioner of the Republic of Cyprus</a:t>
                      </a:r>
                      <a:endParaRPr lang="el-GR" sz="15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INTERMEPA</a:t>
                      </a:r>
                      <a:endParaRPr lang="el-GR" sz="15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The International Marine Environment Protection Association</a:t>
                      </a:r>
                      <a:endParaRPr lang="el-GR" sz="15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Hotel Associations</a:t>
                      </a:r>
                      <a:endParaRPr lang="el-GR" sz="15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 dirty="0">
                          <a:effectLst/>
                        </a:rPr>
                        <a:t>The Cyprus </a:t>
                      </a:r>
                      <a:r>
                        <a:rPr lang="en-US" sz="1500" dirty="0" smtClean="0">
                          <a:effectLst/>
                        </a:rPr>
                        <a:t>Hotels </a:t>
                      </a:r>
                      <a:r>
                        <a:rPr lang="en-US" sz="1500" dirty="0">
                          <a:effectLst/>
                        </a:rPr>
                        <a:t>Association</a:t>
                      </a:r>
                      <a:endParaRPr lang="el-GR" sz="15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</a:tr>
              <a:tr h="2591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NGOs</a:t>
                      </a:r>
                      <a:endParaRPr lang="el-GR" sz="15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>
                          <a:effectLst/>
                        </a:rPr>
                        <a:t>The Cyprus Center of Environmental Research and Education (CYCERE), The Friends of the Earth (FoE), Terra Cypria</a:t>
                      </a:r>
                      <a:endParaRPr lang="el-GR" sz="150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</a:tr>
              <a:tr h="3887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 dirty="0">
                          <a:effectLst/>
                        </a:rPr>
                        <a:t>Academics</a:t>
                      </a:r>
                      <a:endParaRPr lang="el-GR" sz="15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500" dirty="0">
                          <a:effectLst/>
                        </a:rPr>
                        <a:t>Several academics and experienced researchers from Cyprus, Greece, Italy, Spain and UK, in the fields of Environmental and Marine Science and Technology</a:t>
                      </a:r>
                      <a:endParaRPr lang="el-GR" sz="1500" dirty="0">
                        <a:solidFill>
                          <a:srgbClr val="365F9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565" marR="41565" marT="0" marB="0"/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Century Gothic" pitchFamily="34" charset="0"/>
              </a:rPr>
              <a:t>Integrated Sensitivity Mapping</a:t>
            </a:r>
            <a:endParaRPr lang="en-US" sz="32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7325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Χαρτογράφηση Ευαισθησίας</a:t>
            </a:r>
            <a:r>
              <a:rPr lang="en-US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l-GR" sz="2200" b="1" dirty="0" smtClean="0">
                <a:latin typeface="Arial" pitchFamily="34" charset="0"/>
                <a:cs typeface="Arial" pitchFamily="34" charset="0"/>
              </a:rPr>
              <a:t>Βαρύτητα παραγόντων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419084"/>
              </p:ext>
            </p:extLst>
          </p:nvPr>
        </p:nvGraphicFramePr>
        <p:xfrm>
          <a:off x="395536" y="1772817"/>
          <a:ext cx="8352928" cy="4617231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727936"/>
                <a:gridCol w="4096600"/>
                <a:gridCol w="795422"/>
                <a:gridCol w="780194"/>
                <a:gridCol w="1172582"/>
                <a:gridCol w="780194"/>
              </a:tblGrid>
              <a:tr h="3823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800" dirty="0" smtClean="0">
                          <a:effectLst/>
                        </a:rPr>
                        <a:t>Code</a:t>
                      </a:r>
                      <a:endParaRPr lang="el-GR" sz="18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800" dirty="0" err="1" smtClean="0">
                          <a:effectLst/>
                        </a:rPr>
                        <a:t>Description</a:t>
                      </a:r>
                      <a:endParaRPr lang="el-GR" sz="18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800" dirty="0" err="1" smtClean="0">
                          <a:effectLst/>
                        </a:rPr>
                        <a:t>WF</a:t>
                      </a:r>
                      <a:r>
                        <a:rPr lang="el-GR" sz="1800" dirty="0" smtClean="0">
                          <a:effectLst/>
                        </a:rPr>
                        <a:t> 1</a:t>
                      </a:r>
                      <a:endParaRPr lang="el-GR" sz="18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800" dirty="0" smtClean="0">
                          <a:effectLst/>
                        </a:rPr>
                        <a:t>W</a:t>
                      </a:r>
                      <a:r>
                        <a:rPr lang="en-US" sz="1800" dirty="0" smtClean="0">
                          <a:effectLst/>
                        </a:rPr>
                        <a:t>F</a:t>
                      </a:r>
                      <a:r>
                        <a:rPr lang="el-GR" sz="1800" dirty="0" smtClean="0">
                          <a:effectLst/>
                        </a:rPr>
                        <a:t> 2</a:t>
                      </a:r>
                      <a:endParaRPr lang="el-GR" sz="18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AVG</a:t>
                      </a:r>
                      <a:r>
                        <a:rPr lang="el-GR" sz="1800" dirty="0" smtClean="0">
                          <a:effectLst/>
                        </a:rPr>
                        <a:t> </a:t>
                      </a:r>
                      <a:r>
                        <a:rPr lang="el-GR" sz="1800" dirty="0" err="1" smtClean="0">
                          <a:effectLst/>
                        </a:rPr>
                        <a:t>WF</a:t>
                      </a:r>
                      <a:endParaRPr lang="el-GR" sz="18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800" dirty="0" smtClean="0">
                          <a:effectLst/>
                        </a:rPr>
                        <a:t>CD</a:t>
                      </a:r>
                      <a:endParaRPr lang="el-GR" sz="18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 anchor="ctr"/>
                </a:tc>
              </a:tr>
              <a:tr h="245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E1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 dirty="0" err="1">
                          <a:effectLst/>
                        </a:rPr>
                        <a:t>Areas</a:t>
                      </a:r>
                      <a:r>
                        <a:rPr lang="el-GR" sz="1000" dirty="0">
                          <a:effectLst/>
                        </a:rPr>
                        <a:t> of </a:t>
                      </a:r>
                      <a:r>
                        <a:rPr lang="el-GR" sz="1000" dirty="0" err="1">
                          <a:effectLst/>
                        </a:rPr>
                        <a:t>special</a:t>
                      </a:r>
                      <a:r>
                        <a:rPr lang="el-GR" sz="1000" dirty="0">
                          <a:effectLst/>
                        </a:rPr>
                        <a:t> </a:t>
                      </a:r>
                      <a:r>
                        <a:rPr lang="el-GR" sz="1000" dirty="0" err="1">
                          <a:effectLst/>
                        </a:rPr>
                        <a:t>importance</a:t>
                      </a:r>
                      <a:r>
                        <a:rPr lang="el-GR" sz="1000" dirty="0">
                          <a:effectLst/>
                        </a:rPr>
                        <a:t> </a:t>
                      </a:r>
                      <a:r>
                        <a:rPr lang="el-GR" sz="1000" dirty="0" err="1">
                          <a:effectLst/>
                        </a:rPr>
                        <a:t>for</a:t>
                      </a:r>
                      <a:r>
                        <a:rPr lang="el-GR" sz="1000" dirty="0">
                          <a:effectLst/>
                        </a:rPr>
                        <a:t> </a:t>
                      </a:r>
                      <a:r>
                        <a:rPr lang="el-GR" sz="1000" dirty="0" err="1">
                          <a:effectLst/>
                        </a:rPr>
                        <a:t>cetaceans</a:t>
                      </a:r>
                      <a:r>
                        <a:rPr lang="el-GR" sz="1000" dirty="0">
                          <a:effectLst/>
                        </a:rPr>
                        <a:t> </a:t>
                      </a:r>
                      <a:r>
                        <a:rPr lang="el-GR" sz="1000" dirty="0" err="1">
                          <a:effectLst/>
                        </a:rPr>
                        <a:t>in</a:t>
                      </a:r>
                      <a:r>
                        <a:rPr lang="el-GR" sz="1000" dirty="0">
                          <a:effectLst/>
                        </a:rPr>
                        <a:t> </a:t>
                      </a:r>
                      <a:r>
                        <a:rPr lang="el-GR" sz="1000" dirty="0" err="1">
                          <a:effectLst/>
                        </a:rPr>
                        <a:t>the</a:t>
                      </a:r>
                      <a:r>
                        <a:rPr lang="el-GR" sz="1000" dirty="0">
                          <a:effectLst/>
                        </a:rPr>
                        <a:t> </a:t>
                      </a:r>
                      <a:r>
                        <a:rPr lang="el-GR" sz="1000" dirty="0" err="1">
                          <a:effectLst/>
                        </a:rPr>
                        <a:t>ACCOBAMS</a:t>
                      </a:r>
                      <a:r>
                        <a:rPr lang="el-GR" sz="1000" dirty="0">
                          <a:effectLst/>
                        </a:rPr>
                        <a:t> </a:t>
                      </a:r>
                      <a:r>
                        <a:rPr lang="el-GR" sz="1000" dirty="0" err="1">
                          <a:effectLst/>
                        </a:rPr>
                        <a:t>area</a:t>
                      </a:r>
                      <a:endParaRPr lang="el-GR" sz="10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 dirty="0">
                          <a:effectLst/>
                        </a:rPr>
                        <a:t>7.10</a:t>
                      </a:r>
                      <a:endParaRPr lang="el-GR" sz="10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 dirty="0">
                          <a:effectLst/>
                        </a:rPr>
                        <a:t>8.10</a:t>
                      </a:r>
                      <a:endParaRPr lang="el-GR" sz="10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5.75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3.60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2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E2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 dirty="0" err="1">
                          <a:effectLst/>
                        </a:rPr>
                        <a:t>Coralligenous</a:t>
                      </a:r>
                      <a:r>
                        <a:rPr lang="el-GR" sz="1000" dirty="0">
                          <a:effectLst/>
                        </a:rPr>
                        <a:t> </a:t>
                      </a:r>
                      <a:r>
                        <a:rPr lang="el-GR" sz="1000" dirty="0" err="1">
                          <a:effectLst/>
                        </a:rPr>
                        <a:t>areas</a:t>
                      </a:r>
                      <a:endParaRPr lang="el-GR" sz="10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6.70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7.20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4.82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3.10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78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E3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Ecologically or Biologically Significant marine Areas (EBSAs)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7.90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8.70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6.87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3.30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2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E4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Fisheries restricted areas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7.10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8.70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6.18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3.90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573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E5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Potential Special Protected Areas of Mediterranean Importance (SPAMIs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6.80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7.80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5.30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3.70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2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E6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Sea grass areas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6.64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7.36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4.89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4.00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2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E7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Natura areas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7.82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8.36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6.54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3.73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394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E8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PELAGOS Sanctuary for Mediterranean Marine Mammals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7.10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7.70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5.47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4.00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454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E9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Prospective Special Protected Areas of Mediterranean Importance (SPAMIs)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7.00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7.36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5.15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3.73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21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E10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r>
                        <a:rPr lang="el-GR" sz="1000">
                          <a:effectLst/>
                        </a:rPr>
                        <a:t>eabird distribution data in the Mediterranean sea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6.82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7.18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4.90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2.36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2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E11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Potential fishery areas in SPAMIs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7.18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8.00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5.75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3.64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2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E12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Specially Protected Areas of Mediterranean Importance (SPAMIs)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8.00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8.00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6.40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3.70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2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S1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Desalination plants in the Mediterranean sea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6.82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7.27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4.96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3.55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2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S2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Power plants in the Mediterranean sea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7.18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6.55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4.70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3.82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2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S3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Leisure ports in the Mediterranean sea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6.55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5.64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3.69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4.36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2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S4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Commercial ports in the Mediterranean sea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7.55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4.73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3.57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4.45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12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S5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Hote</a:t>
                      </a:r>
                      <a:r>
                        <a:rPr lang="en-US" sz="1000">
                          <a:effectLst/>
                        </a:rPr>
                        <a:t>l</a:t>
                      </a:r>
                      <a:r>
                        <a:rPr lang="el-GR" sz="1000">
                          <a:effectLst/>
                        </a:rPr>
                        <a:t>s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7.55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7.18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>
                          <a:effectLst/>
                        </a:rPr>
                        <a:t>5.42</a:t>
                      </a:r>
                      <a:endParaRPr lang="el-GR" sz="100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 dirty="0">
                          <a:effectLst/>
                        </a:rPr>
                        <a:t>4.09</a:t>
                      </a:r>
                      <a:endParaRPr lang="el-GR" sz="10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  <a:tr h="246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 dirty="0">
                          <a:effectLst/>
                        </a:rPr>
                        <a:t>S6</a:t>
                      </a:r>
                      <a:endParaRPr lang="el-GR" sz="10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 dirty="0" err="1">
                          <a:effectLst/>
                        </a:rPr>
                        <a:t>Contribution</a:t>
                      </a:r>
                      <a:r>
                        <a:rPr lang="el-GR" sz="1000" dirty="0">
                          <a:effectLst/>
                        </a:rPr>
                        <a:t> of </a:t>
                      </a:r>
                      <a:r>
                        <a:rPr lang="el-GR" sz="1000" dirty="0" err="1">
                          <a:effectLst/>
                        </a:rPr>
                        <a:t>Travel</a:t>
                      </a:r>
                      <a:r>
                        <a:rPr lang="el-GR" sz="1000" dirty="0">
                          <a:effectLst/>
                        </a:rPr>
                        <a:t> &amp; </a:t>
                      </a:r>
                      <a:r>
                        <a:rPr lang="el-GR" sz="1000" dirty="0" err="1">
                          <a:effectLst/>
                        </a:rPr>
                        <a:t>Tourism</a:t>
                      </a:r>
                      <a:r>
                        <a:rPr lang="el-GR" sz="1000" dirty="0">
                          <a:effectLst/>
                        </a:rPr>
                        <a:t> </a:t>
                      </a:r>
                      <a:r>
                        <a:rPr lang="el-GR" sz="1000" dirty="0" err="1">
                          <a:effectLst/>
                        </a:rPr>
                        <a:t>to</a:t>
                      </a:r>
                      <a:r>
                        <a:rPr lang="el-GR" sz="1000" dirty="0">
                          <a:effectLst/>
                        </a:rPr>
                        <a:t> </a:t>
                      </a:r>
                      <a:r>
                        <a:rPr lang="el-GR" sz="1000" dirty="0" err="1">
                          <a:effectLst/>
                        </a:rPr>
                        <a:t>Total</a:t>
                      </a:r>
                      <a:r>
                        <a:rPr lang="el-GR" sz="1000" dirty="0">
                          <a:effectLst/>
                        </a:rPr>
                        <a:t> </a:t>
                      </a:r>
                      <a:r>
                        <a:rPr lang="el-GR" sz="1000" dirty="0" err="1">
                          <a:effectLst/>
                        </a:rPr>
                        <a:t>GDP</a:t>
                      </a:r>
                      <a:endParaRPr lang="el-GR" sz="10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 dirty="0">
                          <a:effectLst/>
                        </a:rPr>
                        <a:t>8.18</a:t>
                      </a:r>
                      <a:endParaRPr lang="el-GR" sz="10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 dirty="0">
                          <a:effectLst/>
                        </a:rPr>
                        <a:t>7.73</a:t>
                      </a:r>
                      <a:endParaRPr lang="el-GR" sz="10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 dirty="0">
                          <a:effectLst/>
                        </a:rPr>
                        <a:t>6.32</a:t>
                      </a:r>
                      <a:endParaRPr lang="el-GR" sz="10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500"/>
                        </a:spcAft>
                      </a:pPr>
                      <a:r>
                        <a:rPr lang="el-GR" sz="1000" dirty="0">
                          <a:effectLst/>
                        </a:rPr>
                        <a:t>4.00</a:t>
                      </a:r>
                      <a:endParaRPr lang="el-GR" sz="1000" dirty="0">
                        <a:solidFill>
                          <a:srgbClr val="76923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11" marR="45411" marT="0" marB="0"/>
                </a:tc>
              </a:tr>
            </a:tbl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6651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Χάρτης ευαισθησίας</a:t>
            </a:r>
            <a:r>
              <a:rPr lang="en-US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Low resolution (10X10 km)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7" name="Picture 6" descr="Inline image 3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67852"/>
            <a:ext cx="6912768" cy="41534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16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r="16126" b="4740"/>
          <a:stretch/>
        </p:blipFill>
        <p:spPr bwMode="auto">
          <a:xfrm>
            <a:off x="1403648" y="1844823"/>
            <a:ext cx="6480720" cy="4258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19" y="1297629"/>
            <a:ext cx="6399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Χάρτης ευαισθησίας</a:t>
            </a:r>
            <a:r>
              <a:rPr lang="en-US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 High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resolution (1X1 km)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67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2991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Χάρτης </a:t>
            </a:r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ευαισθησίας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4" t="23107" r="31621" b="27966"/>
          <a:stretch/>
        </p:blipFill>
        <p:spPr bwMode="auto">
          <a:xfrm>
            <a:off x="2555776" y="1903083"/>
            <a:ext cx="4368737" cy="3991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1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Το Πρόγραμμα </a:t>
            </a:r>
            <a:r>
              <a:rPr lang="en-US" sz="2800" b="1" i="1" dirty="0" smtClean="0">
                <a:solidFill>
                  <a:srgbClr val="002060"/>
                </a:solidFill>
                <a:latin typeface="Century Gothic" pitchFamily="34" charset="0"/>
              </a:rPr>
              <a:t>RAOP-MED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36136608"/>
              </p:ext>
            </p:extLst>
          </p:nvPr>
        </p:nvGraphicFramePr>
        <p:xfrm>
          <a:off x="251520" y="1556792"/>
          <a:ext cx="8568952" cy="415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40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251519" y="1297629"/>
            <a:ext cx="50879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Τυπικός χάρτης αξιολόγησης ρίσκου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8" name="Picture 2" descr="C:\My Documents\My R&amp;D Projects\RUNNING\ENPI-RAOP-MED\Results\Sensitivity Model\med_heat_map_1x1_v1b_with_legend_ref_area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14" y="1772816"/>
            <a:ext cx="5948114" cy="4206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875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19" y="1340768"/>
            <a:ext cx="878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Εξ αποστάσεως </a:t>
            </a:r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παρακολούθηση </a:t>
            </a:r>
            <a:r>
              <a:rPr lang="el-GR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δυναμικών χαρτών </a:t>
            </a:r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μέσω εξειδικευμένου </a:t>
            </a:r>
            <a:r>
              <a:rPr lang="en-US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QGIS Plugin </a:t>
            </a:r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που ανέπτυξε το πρόγραμμα </a:t>
            </a:r>
            <a:r>
              <a:rPr lang="en-US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RAOP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64144" y="2132856"/>
            <a:ext cx="5815712" cy="3953605"/>
            <a:chOff x="395536" y="2204864"/>
            <a:chExt cx="5815712" cy="39536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36" y="2204864"/>
              <a:ext cx="5815712" cy="395360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52600" y="3070330"/>
              <a:ext cx="4331568" cy="26629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5062" t="10710" r="4212" b="9733"/>
            <a:stretch/>
          </p:blipFill>
          <p:spPr>
            <a:xfrm>
              <a:off x="1614957" y="3290457"/>
              <a:ext cx="4573574" cy="2222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44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Ανάπτυξη Χαρτών Ευαισθησίας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19" y="1196752"/>
            <a:ext cx="8784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Ολοκληρωμένα Σχέδια Δράσης</a:t>
            </a:r>
            <a:endParaRPr lang="el-GR" sz="2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986824613"/>
              </p:ext>
            </p:extLst>
          </p:nvPr>
        </p:nvGraphicFramePr>
        <p:xfrm>
          <a:off x="323528" y="1916832"/>
          <a:ext cx="8604448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90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0E7ACAC-9BC3-4F95-BBAC-0A37C164B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90E7ACAC-9BC3-4F95-BBAC-0A37C164BE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AE9D21B-F748-4464-BB04-C667C1D828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graphicEl>
                                              <a:dgm id="{BAE9D21B-F748-4464-BB04-C667C1D828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B2F0E38-2680-4698-955B-4ACB1CD0B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graphicEl>
                                              <a:dgm id="{EB2F0E38-2680-4698-955B-4ACB1CD0B5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6A2A2D5-867E-4162-A702-49D39D3B0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graphicEl>
                                              <a:dgm id="{F6A2A2D5-867E-4162-A702-49D39D3B0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35FFFAB-FC3E-480A-A92D-FA4904406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B35FFFAB-FC3E-480A-A92D-FA4904406E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3712D1-6ECF-4BF6-8054-547BE1B73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graphicEl>
                                              <a:dgm id="{1B3712D1-6ECF-4BF6-8054-547BE1B73E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4B6E7CD-C686-4C41-8D5E-28872F2E09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graphicEl>
                                              <a:dgm id="{54B6E7CD-C686-4C41-8D5E-28872F2E09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66965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l-GR" sz="2800" b="1" i="1" dirty="0">
                <a:solidFill>
                  <a:srgbClr val="002060"/>
                </a:solidFill>
                <a:latin typeface="Century Gothic" pitchFamily="34" charset="0"/>
              </a:rPr>
              <a:t>Ιστοσελίδα</a:t>
            </a:r>
            <a:r>
              <a:rPr lang="el-GR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800" b="1" i="1" dirty="0">
                <a:solidFill>
                  <a:srgbClr val="002060"/>
                </a:solidFill>
                <a:latin typeface="Century Gothic" pitchFamily="34" charset="0"/>
              </a:rPr>
              <a:t>Προγράμματος</a:t>
            </a:r>
            <a:endParaRPr lang="fr-FR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340768"/>
            <a:ext cx="7632849" cy="477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575" y="2636912"/>
            <a:ext cx="187220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www.raop.eu</a:t>
            </a:r>
            <a:endParaRPr lang="fr-FR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70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3" t="7343" r="30819" b="7438"/>
          <a:stretch/>
        </p:blipFill>
        <p:spPr bwMode="auto">
          <a:xfrm>
            <a:off x="451218" y="1268760"/>
            <a:ext cx="279503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91" y="1661168"/>
            <a:ext cx="5076593" cy="2778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927496"/>
            <a:ext cx="3493670" cy="3024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51520" y="166965"/>
            <a:ext cx="784887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Μέσα Κοινωνικής Δικτύωσης</a:t>
            </a:r>
            <a:endParaRPr lang="fr-FR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7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33" name="Text Box 29"/>
          <p:cNvSpPr txBox="1">
            <a:spLocks noChangeArrowheads="1"/>
          </p:cNvSpPr>
          <p:nvPr/>
        </p:nvSpPr>
        <p:spPr bwMode="auto">
          <a:xfrm>
            <a:off x="990600" y="1988840"/>
            <a:ext cx="7543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8C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>
                <a:solidFill>
                  <a:srgbClr val="002776"/>
                </a:solidFill>
                <a:latin typeface="Century Gothic" pitchFamily="34" charset="0"/>
              </a:rPr>
              <a:t>Thank you</a:t>
            </a:r>
            <a:r>
              <a:rPr lang="el-GR" sz="4400" dirty="0">
                <a:solidFill>
                  <a:srgbClr val="002776"/>
                </a:solidFill>
                <a:latin typeface="Century Gothic" pitchFamily="34" charset="0"/>
              </a:rPr>
              <a:t>!</a:t>
            </a:r>
            <a:endParaRPr lang="el-GR" sz="4000" dirty="0">
              <a:solidFill>
                <a:srgbClr val="002776"/>
              </a:solidFill>
              <a:latin typeface="Century Gothic" pitchFamily="34" charset="0"/>
            </a:endParaRPr>
          </a:p>
        </p:txBody>
      </p:sp>
      <p:sp>
        <p:nvSpPr>
          <p:cNvPr id="431138" name="Line 34"/>
          <p:cNvSpPr>
            <a:spLocks noChangeShapeType="1"/>
          </p:cNvSpPr>
          <p:nvPr/>
        </p:nvSpPr>
        <p:spPr bwMode="auto">
          <a:xfrm>
            <a:off x="1143000" y="4038600"/>
            <a:ext cx="0" cy="685800"/>
          </a:xfrm>
          <a:prstGeom prst="line">
            <a:avLst/>
          </a:prstGeom>
          <a:noFill/>
          <a:ln w="139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83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Εκροές Προγράμματος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32827668"/>
              </p:ext>
            </p:extLst>
          </p:nvPr>
        </p:nvGraphicFramePr>
        <p:xfrm>
          <a:off x="323528" y="1484784"/>
          <a:ext cx="849694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252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F5D51F-B7D1-4165-95E2-1FBBEE1A95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8FF5D51F-B7D1-4165-95E2-1FBBEE1A95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A0423E-2214-4671-ADAA-BBE0FBFC42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F6A0423E-2214-4671-ADAA-BBE0FBFC42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CF089B-5E9E-4B06-A790-A075DF0A3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C1CF089B-5E9E-4B06-A790-A075DF0A3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F9AE7F-338E-4F7E-AA22-EE175E4CFF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1AF9AE7F-338E-4F7E-AA22-EE175E4CFF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F130962-AB6F-4B85-A96F-74299BDB5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EF130962-AB6F-4B85-A96F-74299BDB5E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B7F74D-08BB-4B04-A4F3-575E70491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32B7F74D-08BB-4B04-A4F3-575E70491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7922AD-BE42-4A88-8C0C-DC6B35A82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CA7922AD-BE42-4A88-8C0C-DC6B35A820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2517C91-0772-4F15-9989-72D269F16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82517C91-0772-4F15-9989-72D269F16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Εισαγωγή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556792"/>
            <a:ext cx="86409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l-GR" sz="2000" dirty="0" smtClean="0"/>
              <a:t>Σε περίπτωση ατυχήματος διαρροής πετρελαίου, οι αρμόδιες αρχές θα πρέπει άμεσα να αποφασίσουν ποιες περιοχές πρέπει να προστατεύσουν αρχικά.</a:t>
            </a:r>
            <a:r>
              <a:rPr lang="en-GB" sz="2000" dirty="0" smtClean="0"/>
              <a:t> </a:t>
            </a:r>
          </a:p>
          <a:p>
            <a:pPr>
              <a:spcAft>
                <a:spcPts val="1200"/>
              </a:spcAft>
            </a:pPr>
            <a:r>
              <a:rPr lang="el-GR" sz="2000" dirty="0" smtClean="0"/>
              <a:t>Δεδομένου του ότι αρχικά θα υπάρχει περιορισμένος χρόνος και εξοπλισμός ανταπόκρισης, οι προσπάθειες θα πρέπει να επικεντρωθούν </a:t>
            </a:r>
            <a:r>
              <a:rPr lang="el-GR" sz="2000" dirty="0" smtClean="0">
                <a:solidFill>
                  <a:srgbClr val="FF0000"/>
                </a:solidFill>
              </a:rPr>
              <a:t>στις ποιο ευαίσθητες περιοχές</a:t>
            </a:r>
            <a:r>
              <a:rPr lang="el-GR" sz="2000" dirty="0" smtClean="0"/>
              <a:t> όπου παρουσιάζουν ευαίσθητους βιολογικούς πόρους και ανθρώπινες δραστηριότητες.</a:t>
            </a:r>
            <a:endParaRPr lang="en-GB" sz="2000" dirty="0" smtClean="0"/>
          </a:p>
          <a:p>
            <a:pPr>
              <a:spcAft>
                <a:spcPts val="1200"/>
              </a:spcAft>
            </a:pPr>
            <a:r>
              <a:rPr lang="el-GR" sz="2000" dirty="0" smtClean="0"/>
              <a:t>Οι Χάρτες Περιβαλλοντικής Ευαισθησίας (</a:t>
            </a:r>
            <a:r>
              <a:rPr lang="en-US" sz="2000" dirty="0" smtClean="0"/>
              <a:t>ESI)</a:t>
            </a:r>
            <a:r>
              <a:rPr lang="el-GR" sz="2000" dirty="0" smtClean="0"/>
              <a:t> συνδυάζουν τις ακόλουθες πληροφορίες</a:t>
            </a:r>
            <a:r>
              <a:rPr lang="en-GB" sz="2000" dirty="0" smtClean="0"/>
              <a:t>:</a:t>
            </a:r>
            <a:endParaRPr lang="en-GB" sz="2000" dirty="0"/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el-GR" sz="2000" b="1" dirty="0" smtClean="0">
                <a:solidFill>
                  <a:srgbClr val="FF0000"/>
                </a:solidFill>
              </a:rPr>
              <a:t>Είδος ακτής</a:t>
            </a:r>
            <a:endParaRPr lang="en-GB" sz="2000" b="1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el-GR" sz="2000" b="1" dirty="0" smtClean="0">
                <a:solidFill>
                  <a:srgbClr val="FF0000"/>
                </a:solidFill>
              </a:rPr>
              <a:t>Βιολογικό περιεχόμενο</a:t>
            </a:r>
            <a:endParaRPr lang="en-GB" sz="2000" b="1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el-GR" sz="2000" b="1" dirty="0" smtClean="0">
                <a:solidFill>
                  <a:srgbClr val="FF0000"/>
                </a:solidFill>
              </a:rPr>
              <a:t>Ανθρώπινες δραστηριότητες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6" name="Oval 4"/>
          <p:cNvSpPr>
            <a:spLocks noChangeArrowheads="1"/>
          </p:cNvSpPr>
          <p:nvPr/>
        </p:nvSpPr>
        <p:spPr bwMode="auto">
          <a:xfrm rot="10800000">
            <a:off x="1066800" y="19050"/>
            <a:ext cx="685800" cy="6651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251520" y="1700808"/>
            <a:ext cx="86409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l-GR" sz="2000" dirty="0" smtClean="0"/>
              <a:t>Ο </a:t>
            </a:r>
            <a:r>
              <a:rPr lang="el-GR" sz="2000" b="1" dirty="0" smtClean="0">
                <a:solidFill>
                  <a:srgbClr val="FF0000"/>
                </a:solidFill>
              </a:rPr>
              <a:t>τύπος των ακτών </a:t>
            </a:r>
            <a:r>
              <a:rPr lang="el-GR" sz="2000" dirty="0" smtClean="0"/>
              <a:t>ταξινομείται σε κλίμακα από το </a:t>
            </a:r>
            <a:r>
              <a:rPr lang="en-GB" sz="2000" dirty="0" smtClean="0"/>
              <a:t>1 </a:t>
            </a:r>
            <a:r>
              <a:rPr lang="el-GR" sz="2000" dirty="0" smtClean="0"/>
              <a:t>μέχρι το</a:t>
            </a:r>
            <a:r>
              <a:rPr lang="en-GB" sz="2000" dirty="0" smtClean="0"/>
              <a:t> </a:t>
            </a:r>
            <a:r>
              <a:rPr lang="en-GB" sz="2000" dirty="0"/>
              <a:t>10 </a:t>
            </a:r>
            <a:r>
              <a:rPr lang="el-GR" sz="2000" dirty="0" smtClean="0"/>
              <a:t>σε σχέση με την ευαισθησία τους στο πετρέλαιο (</a:t>
            </a:r>
            <a:r>
              <a:rPr lang="en-US" sz="2000" dirty="0" smtClean="0"/>
              <a:t>oiling)</a:t>
            </a:r>
            <a:r>
              <a:rPr lang="el-GR" sz="2000" dirty="0" smtClean="0"/>
              <a:t> λαμβάνοντας υπόψη</a:t>
            </a:r>
            <a:r>
              <a:rPr lang="en-GB" sz="2000" dirty="0" smtClean="0"/>
              <a:t>: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Σχετική έκθεση στα θαλάσσια κύματα και ρεύματα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Βιολογική παραγωγικότητα και ευαισθησία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Τύπος υποστρώματος</a:t>
            </a:r>
            <a:r>
              <a:rPr lang="en-GB" sz="2000" dirty="0" smtClean="0"/>
              <a:t> </a:t>
            </a:r>
            <a:r>
              <a:rPr lang="en-GB" sz="2000" dirty="0"/>
              <a:t>(grain size, mobility, penetration and </a:t>
            </a:r>
            <a:r>
              <a:rPr lang="en-GB" sz="2000" dirty="0" err="1"/>
              <a:t>trafficability</a:t>
            </a:r>
            <a:r>
              <a:rPr lang="en-GB" sz="2000" dirty="0"/>
              <a:t>)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Κλίση ακτής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Ευκολία στον καθαρισμό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Ευκολία αποκατάστασης</a:t>
            </a:r>
            <a:endParaRPr lang="en-GB" sz="20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Εισαγωγή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221987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l-GR" sz="2800" b="1" dirty="0" smtClean="0">
                <a:solidFill>
                  <a:srgbClr val="FF0000"/>
                </a:solidFill>
              </a:rPr>
              <a:t>Τύποι ακτών</a:t>
            </a:r>
            <a:endParaRPr lang="en-GB" sz="28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7" y="1844824"/>
            <a:ext cx="1643003" cy="160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79848"/>
            <a:ext cx="1643003" cy="161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204" y="1907282"/>
            <a:ext cx="3324939" cy="147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16" y="1916832"/>
            <a:ext cx="1650157" cy="137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31" y="3789040"/>
            <a:ext cx="1637381" cy="158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23" y="3717032"/>
            <a:ext cx="3422275" cy="178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8" y="3717032"/>
            <a:ext cx="3359876" cy="180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Εισαγωγή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71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700808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l-GR" sz="2000" dirty="0" smtClean="0"/>
              <a:t>Το </a:t>
            </a:r>
            <a:r>
              <a:rPr lang="el-GR" sz="2000" b="1" dirty="0" smtClean="0">
                <a:solidFill>
                  <a:srgbClr val="FF0000"/>
                </a:solidFill>
              </a:rPr>
              <a:t>βιολογικό περιεχόμενο </a:t>
            </a:r>
            <a:r>
              <a:rPr lang="el-GR" sz="2000" dirty="0" smtClean="0"/>
              <a:t>περιλαμβάνει πουλιά, ψάρια, ασπόνδυλα, θαλάσσια θηλαστικά, θηλαστικά ξηράς και </a:t>
            </a:r>
            <a:r>
              <a:rPr lang="el-GR" sz="2000" dirty="0" err="1" smtClean="0"/>
              <a:t>οικοτόπους</a:t>
            </a:r>
            <a:r>
              <a:rPr lang="el-GR" sz="2000" dirty="0" smtClean="0"/>
              <a:t>. </a:t>
            </a:r>
            <a:endParaRPr lang="en-GB" sz="2000" dirty="0" smtClean="0"/>
          </a:p>
          <a:p>
            <a:pPr>
              <a:spcAft>
                <a:spcPts val="1200"/>
              </a:spcAft>
            </a:pPr>
            <a:r>
              <a:rPr lang="el-GR" sz="2000" dirty="0" smtClean="0"/>
              <a:t>Κατά τη χαρτογράφηση δίνεται έμφαση στα ακόλουθα</a:t>
            </a:r>
            <a:r>
              <a:rPr lang="en-GB" sz="2000" dirty="0" smtClean="0"/>
              <a:t>: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Σπάνια, απειλούμενα, είδη προς εξαφάνιση και είδη ιδιαίτερου ενδιαφέροντος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Είδη εμπορίου και ψυχαγωγίας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Είδη ιδιαίτερης σημασίας για την τοπική κοινωνία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Περιοχές υψηλής συγκέντρωσης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Περιοχές όπου συμβαίνουν ευαίσθητες οικολογικές-ιστορικές διεργασίες ή στάδια</a:t>
            </a:r>
            <a:endParaRPr lang="en-GB" sz="20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Εισαγωγή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700808"/>
            <a:ext cx="86409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l-GR" sz="2000" dirty="0" smtClean="0"/>
              <a:t>Οι</a:t>
            </a:r>
            <a:r>
              <a:rPr lang="el-GR" sz="2000" b="1" dirty="0" smtClean="0">
                <a:solidFill>
                  <a:srgbClr val="FF0000"/>
                </a:solidFill>
              </a:rPr>
              <a:t> ανθρώπινες δραστηριότητες </a:t>
            </a:r>
            <a:r>
              <a:rPr lang="el-GR" sz="2000" dirty="0" smtClean="0"/>
              <a:t>που χαρτογραφούνται είναι αυτές που είναι ευαίσθητες στο πετρέλαιο/υδρογονάνθρακες</a:t>
            </a:r>
            <a:r>
              <a:rPr lang="en-GB" sz="2000" dirty="0" smtClean="0"/>
              <a:t>. </a:t>
            </a:r>
          </a:p>
          <a:p>
            <a:pPr>
              <a:spcAft>
                <a:spcPts val="1200"/>
              </a:spcAft>
            </a:pPr>
            <a:r>
              <a:rPr lang="el-GR" sz="2000" dirty="0" smtClean="0"/>
              <a:t>Αυτές περιλαμβάνουν</a:t>
            </a:r>
            <a:r>
              <a:rPr lang="en-GB" sz="2000" dirty="0" smtClean="0"/>
              <a:t>: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Περιοχές υψηλής χρήσης για αναψυχή (π.χ., ακτές </a:t>
            </a:r>
            <a:r>
              <a:rPr lang="el-GR" sz="2000" dirty="0" err="1" smtClean="0"/>
              <a:t>λουομένων</a:t>
            </a:r>
            <a:r>
              <a:rPr lang="el-GR" sz="2000" dirty="0" smtClean="0"/>
              <a:t>)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Επίσημα προστατευόμενες περιοχές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Περιοχής άντλησης πόρων</a:t>
            </a:r>
            <a:endParaRPr lang="en-GB" sz="2000" dirty="0"/>
          </a:p>
          <a:p>
            <a:pPr>
              <a:spcAft>
                <a:spcPts val="1200"/>
              </a:spcAft>
            </a:pPr>
            <a:r>
              <a:rPr lang="en-GB" sz="2000" dirty="0" smtClean="0"/>
              <a:t>• </a:t>
            </a:r>
            <a:r>
              <a:rPr lang="el-GR" sz="2000" dirty="0" smtClean="0"/>
              <a:t>Περιοχές πολιτιστικής σημασίας</a:t>
            </a:r>
          </a:p>
          <a:p>
            <a:pPr>
              <a:spcAft>
                <a:spcPts val="1200"/>
              </a:spcAft>
            </a:pPr>
            <a:r>
              <a:rPr lang="en-GB" sz="2000" dirty="0" smtClean="0"/>
              <a:t>•</a:t>
            </a:r>
            <a:r>
              <a:rPr lang="el-GR" sz="2000" dirty="0" smtClean="0"/>
              <a:t> Περιοχές μεγάλης βιομηχανικής δραστηριότητας</a:t>
            </a:r>
            <a:endParaRPr lang="en-GB" sz="20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4000" y="171050"/>
            <a:ext cx="90042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l-GR" sz="2800" b="1" i="1" dirty="0" smtClean="0">
                <a:solidFill>
                  <a:srgbClr val="002060"/>
                </a:solidFill>
                <a:latin typeface="Century Gothic" pitchFamily="34" charset="0"/>
              </a:rPr>
              <a:t>Εισαγωγή</a:t>
            </a:r>
            <a:endParaRPr lang="en-US" sz="2800" b="1" i="1" dirty="0">
              <a:solidFill>
                <a:srgbClr val="00206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2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6108</TotalTime>
  <Words>1289</Words>
  <Application>Microsoft Office PowerPoint</Application>
  <PresentationFormat>On-screen Show (4:3)</PresentationFormat>
  <Paragraphs>303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Century Gothic</vt:lpstr>
      <vt:lpstr>Times New Roman</vt:lpstr>
      <vt:lpstr>Wingdings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Costas Costa</dc:creator>
  <cp:lastModifiedBy>STEFANOU Danae</cp:lastModifiedBy>
  <cp:revision>192</cp:revision>
  <cp:lastPrinted>2014-02-18T10:28:39Z</cp:lastPrinted>
  <dcterms:created xsi:type="dcterms:W3CDTF">2013-10-03T05:58:53Z</dcterms:created>
  <dcterms:modified xsi:type="dcterms:W3CDTF">2016-10-13T07:59:27Z</dcterms:modified>
</cp:coreProperties>
</file>