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05613" cy="99393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0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056B9-EF3B-40BE-92CD-A0FDE50571AE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246A0-5EAA-4A20-BCB0-87BC4FA0D4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90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C9AE2-7D6C-449F-BF94-BD12D1737379}" type="slidenum">
              <a:rPr lang="el-GR" altLang="el-GR" smtClean="0"/>
              <a:pPr>
                <a:spcBef>
                  <a:spcPct val="0"/>
                </a:spcBef>
              </a:pPr>
              <a:t>1</a:t>
            </a:fld>
            <a:endParaRPr lang="el-GR" altLang="el-GR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2250" y="809625"/>
            <a:ext cx="7191375" cy="404653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1000" smtClean="0">
                <a:latin typeface="Arial" panose="020B0604020202020204" pitchFamily="34" charset="0"/>
              </a:rPr>
              <a:t>Το τμήμα έχει ως κύριο στόχο την εκπαίδευση και την έρευνα σε όλους τους τομείς παραγωγής και επεξεργασίας τροφίμων είτε φυτικής είτε ζωικής προέλευσης</a:t>
            </a:r>
          </a:p>
        </p:txBody>
      </p:sp>
    </p:spTree>
    <p:extLst>
      <p:ext uri="{BB962C8B-B14F-4D97-AF65-F5344CB8AC3E}">
        <p14:creationId xmlns:p14="http://schemas.microsoft.com/office/powerpoint/2010/main" val="115392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61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450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33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167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2574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86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6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8483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Τμήμα Γεωπονικών Επιστημών, Βιοτεχνολογίας και Επιστήμης Τροφίμων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6B42D-4945-44A9-A115-4C3AA8DAAB3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1365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4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75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07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6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5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78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53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8247-1359-4B3D-9325-CC872092D81A}" type="datetimeFigureOut">
              <a:rPr lang="el-GR" smtClean="0"/>
              <a:t>20/2/2019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FB10A9-707A-4E0C-B7A3-146AA700F1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495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hyperlink" Target="http://images.google.com/imgres?imgurl=http://s169.photobucket.com/albums/u238/biopact2/th_biopact_bioeconomy_biorefinery.gif&amp;imgrefurl=http://biopact.com/2007_04_30_archive.html&amp;usg=__SoTymkqoJNKg4lLJ6DCzT67cTqg=&amp;h=149&amp;w=160&amp;sz=18&amp;hl=en&amp;start=2&amp;um=1&amp;tbnid=46PD8j1FCJwUiM:&amp;tbnh=91&amp;tbnw=98&amp;prev=/images?q%3Dbioeconomy%26um%3D1%26hl%3Den%26rls%3Dcom.microsoft:en-us%26sa%3DG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>
          <a:xfrm>
            <a:off x="350838" y="754278"/>
            <a:ext cx="8229600" cy="1143000"/>
          </a:xfrm>
          <a:ln>
            <a:solidFill>
              <a:srgbClr val="FFFFFF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l-GR" altLang="el-GR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Τμήμα Γεωπονικών Επιστημών, </a:t>
            </a:r>
            <a:r>
              <a:rPr lang="el-GR" altLang="el-GR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l-GR" altLang="el-GR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l-GR" altLang="el-GR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Βιοτεχνολογίας </a:t>
            </a:r>
            <a:r>
              <a:rPr lang="el-GR" altLang="el-GR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και Επιστήμης </a:t>
            </a:r>
            <a:r>
              <a:rPr lang="el-GR" altLang="el-GR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Τροφίμων</a:t>
            </a:r>
            <a:br>
              <a:rPr lang="el-GR" altLang="el-GR" sz="2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l-GR" altLang="el-GR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l-GR" altLang="el-GR" sz="2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l-GR" altLang="el-GR" sz="2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endParaRPr lang="el-GR" altLang="el-GR" b="1" dirty="0" smtClean="0">
              <a:solidFill>
                <a:srgbClr val="000066"/>
              </a:solidFill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l-GR" altLang="el-GR" b="1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l-GR" altLang="zh-CN" sz="2400" b="1" dirty="0">
              <a:solidFill>
                <a:srgbClr val="000066"/>
              </a:solidFill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l-GR" altLang="zh-CN" sz="2400" b="1" dirty="0">
              <a:solidFill>
                <a:srgbClr val="000066"/>
              </a:solidFill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endParaRPr lang="el-GR" altLang="zh-CN" sz="3900" dirty="0">
              <a:solidFill>
                <a:srgbClr val="000066"/>
              </a:solidFill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l-GR" altLang="zh-CN" sz="2800" dirty="0">
              <a:solidFill>
                <a:srgbClr val="000066"/>
              </a:solidFill>
            </a:endParaRPr>
          </a:p>
          <a:p>
            <a:pPr lvl="1" eaLnBrk="1" hangingPunct="1">
              <a:buFontTx/>
              <a:buNone/>
            </a:pPr>
            <a:endParaRPr lang="el-GR" altLang="el-GR" sz="2400" dirty="0">
              <a:solidFill>
                <a:srgbClr val="000066"/>
              </a:solidFill>
            </a:endParaRPr>
          </a:p>
        </p:txBody>
      </p:sp>
      <p:pic>
        <p:nvPicPr>
          <p:cNvPr id="1038" name="Picture 7" descr="8734000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7" y="1723517"/>
            <a:ext cx="2625725" cy="1939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41" descr="dairy 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12" y="1829144"/>
            <a:ext cx="2292835" cy="1997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ext Box 42"/>
          <p:cNvSpPr txBox="1">
            <a:spLocks noChangeArrowheads="1"/>
          </p:cNvSpPr>
          <p:nvPr/>
        </p:nvSpPr>
        <p:spPr bwMode="auto">
          <a:xfrm>
            <a:off x="4399651" y="3033804"/>
            <a:ext cx="23907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 smtClean="0">
                <a:solidFill>
                  <a:schemeClr val="accent2">
                    <a:lumMod val="50000"/>
                  </a:schemeClr>
                </a:solidFill>
              </a:rPr>
              <a:t>Στόχος μας η παραγωγή </a:t>
            </a:r>
            <a:r>
              <a:rPr lang="el-GR" altLang="el-GR" sz="1800" b="1" dirty="0">
                <a:solidFill>
                  <a:schemeClr val="accent2">
                    <a:lumMod val="50000"/>
                  </a:schemeClr>
                </a:solidFill>
              </a:rPr>
              <a:t>και επεξεργασία τροφίμων φυτικής και ζωικής προέλευσης</a:t>
            </a:r>
          </a:p>
        </p:txBody>
      </p:sp>
      <p:sp>
        <p:nvSpPr>
          <p:cNvPr id="2" name="Vertical Scroll 1"/>
          <p:cNvSpPr/>
          <p:nvPr/>
        </p:nvSpPr>
        <p:spPr>
          <a:xfrm>
            <a:off x="81134" y="1600201"/>
            <a:ext cx="2260097" cy="277812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l-GR" dirty="0" smtClean="0"/>
              <a:t>Αρχές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 smtClean="0"/>
              <a:t>Αειφορική Παραγωγή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 smtClean="0"/>
              <a:t>Ποιότητα Τροφίμων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dirty="0" smtClean="0"/>
              <a:t>Ασφάλεια Τροφίμων</a:t>
            </a:r>
          </a:p>
          <a:p>
            <a:pPr algn="ctr"/>
            <a:endParaRPr lang="el-GR" dirty="0"/>
          </a:p>
        </p:txBody>
      </p:sp>
      <p:pic>
        <p:nvPicPr>
          <p:cNvPr id="10" name="Picture 26" descr="th_biopact_bioeconomy_biorefinery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6" y="1549774"/>
            <a:ext cx="18430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foo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294061"/>
            <a:ext cx="33909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609600" y="4634256"/>
            <a:ext cx="2799776" cy="18532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Θεμελιώδης αρχή</a:t>
            </a:r>
          </a:p>
          <a:p>
            <a:pPr algn="ctr"/>
            <a:r>
              <a:rPr lang="el-GR" b="1" dirty="0" smtClean="0"/>
              <a:t>Ποιοτική Εκπαίδευση</a:t>
            </a:r>
          </a:p>
          <a:p>
            <a:pPr algn="ctr"/>
            <a:r>
              <a:rPr lang="el-GR" b="1" dirty="0" smtClean="0"/>
              <a:t>και Έρευνα</a:t>
            </a:r>
            <a:endParaRPr lang="el-GR" b="1" dirty="0"/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9833048" y="3343729"/>
            <a:ext cx="2057400" cy="3275012"/>
            <a:chOff x="4464" y="1113"/>
            <a:chExt cx="1296" cy="2063"/>
          </a:xfrm>
        </p:grpSpPr>
        <p:pic>
          <p:nvPicPr>
            <p:cNvPr id="18" name="Picture 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1113"/>
              <a:ext cx="1296" cy="1025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0" descr="iv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151"/>
              <a:ext cx="1296" cy="10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211183" y="1203883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Ο Στόχος και οι Αρχ</a:t>
            </a:r>
            <a:r>
              <a:rPr lang="el-GR" altLang="el-G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έ</a:t>
            </a:r>
            <a:r>
              <a:rPr lang="el-GR" altLang="el-GR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ς μας</a:t>
            </a:r>
            <a:endParaRPr lang="el-GR" dirty="0"/>
          </a:p>
        </p:txBody>
      </p:sp>
      <p:pic>
        <p:nvPicPr>
          <p:cNvPr id="25" name="Picture 24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6" t="63206" r="40213" b="5614"/>
          <a:stretch/>
        </p:blipFill>
        <p:spPr bwMode="auto">
          <a:xfrm>
            <a:off x="4865117" y="4916094"/>
            <a:ext cx="1628775" cy="175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olded Corner 11"/>
          <p:cNvSpPr/>
          <p:nvPr/>
        </p:nvSpPr>
        <p:spPr>
          <a:xfrm>
            <a:off x="7938764" y="3791866"/>
            <a:ext cx="1573226" cy="250104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 smtClean="0"/>
          </a:p>
          <a:p>
            <a:pPr algn="ctr"/>
            <a:r>
              <a:rPr lang="el-GR" sz="1200" dirty="0" smtClean="0"/>
              <a:t>Κατευθύνσεις σπουδών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200" dirty="0" smtClean="0"/>
              <a:t>Επιστήμη και Τεχνολογία Φυτικής Παραγωγής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200" dirty="0" smtClean="0"/>
              <a:t>Επιστήμη και Τεχνολογία Τροφίμων</a:t>
            </a:r>
          </a:p>
          <a:p>
            <a:pPr marL="171450" indent="-171450" algn="ctr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sz="1200" dirty="0" smtClean="0"/>
              <a:t>Ζωοτεχνία και Γαλακτοκομία</a:t>
            </a:r>
            <a:endParaRPr lang="el-GR" sz="1200" dirty="0"/>
          </a:p>
        </p:txBody>
      </p:sp>
      <p:sp>
        <p:nvSpPr>
          <p:cNvPr id="14" name="Right Arrow 13"/>
          <p:cNvSpPr/>
          <p:nvPr/>
        </p:nvSpPr>
        <p:spPr>
          <a:xfrm>
            <a:off x="4921035" y="2033547"/>
            <a:ext cx="1471378" cy="698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Down Arrow 14"/>
          <p:cNvSpPr/>
          <p:nvPr/>
        </p:nvSpPr>
        <p:spPr>
          <a:xfrm rot="1855635">
            <a:off x="6818492" y="3932570"/>
            <a:ext cx="796026" cy="1562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Down Arrow 28"/>
          <p:cNvSpPr/>
          <p:nvPr/>
        </p:nvSpPr>
        <p:spPr>
          <a:xfrm rot="8750637">
            <a:off x="3681436" y="4127139"/>
            <a:ext cx="796026" cy="1565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61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3813" y="0"/>
            <a:ext cx="11396546" cy="1293541"/>
          </a:xfrm>
          <a:ln>
            <a:solidFill>
              <a:srgbClr val="FFFFFF"/>
            </a:solidFill>
          </a:ln>
        </p:spPr>
        <p:txBody>
          <a:bodyPr/>
          <a:lstStyle/>
          <a:p>
            <a:pPr algn="l"/>
            <a:r>
              <a:rPr lang="en-US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</a:t>
            </a:r>
            <a:r>
              <a:rPr lang="el-GR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γιατί </a:t>
            </a:r>
            <a:r>
              <a:rPr lang="el-GR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να σπουδάσω στο Τμήμα Γεωπονικών Επιστημών, </a:t>
            </a:r>
            <a:br>
              <a:rPr lang="el-GR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				</a:t>
            </a:r>
            <a:r>
              <a:rPr lang="el-GR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Βιοτεχνολογίας και Επιστήμης Τροφίμων</a:t>
            </a:r>
            <a:br>
              <a:rPr lang="el-GR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l-G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766" y="116504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Επειδή αγαπώ τις βιολογικές επιστήμες, τη φύση και</a:t>
            </a:r>
          </a:p>
          <a:p>
            <a:pPr algn="ctr"/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 τις επιστήμες της ζωής </a:t>
            </a:r>
          </a:p>
        </p:txBody>
      </p:sp>
      <p:sp>
        <p:nvSpPr>
          <p:cNvPr id="6" name="Oval 5"/>
          <p:cNvSpPr/>
          <p:nvPr/>
        </p:nvSpPr>
        <p:spPr>
          <a:xfrm>
            <a:off x="3508385" y="1725778"/>
            <a:ext cx="6239772" cy="1165047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743094" y="192963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Επειδή μου προσφέρει μαθήματα, εργαστήρια και </a:t>
            </a:r>
            <a:endParaRPr lang="el-GR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πρακτική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εμπειρία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με </a:t>
            </a: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</a:rPr>
              <a:t>ευρύ φάσμα αντικειμένων </a:t>
            </a:r>
            <a:endParaRPr lang="el-GR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</a:rPr>
              <a:t>και </a:t>
            </a: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</a:rPr>
              <a:t>επαγγελματικών επιλογών</a:t>
            </a:r>
            <a:endParaRPr lang="el-G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8283" y="1014761"/>
            <a:ext cx="5478966" cy="821463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1852827" y="2914867"/>
            <a:ext cx="6967787" cy="2470150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333463" y="327785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Επειδή μου προσφέρει ένα </a:t>
            </a:r>
            <a:r>
              <a:rPr lang="el-GR" sz="1600" b="1" dirty="0">
                <a:solidFill>
                  <a:schemeClr val="accent2">
                    <a:lumMod val="50000"/>
                  </a:schemeClr>
                </a:solidFill>
              </a:rPr>
              <a:t>πτυχίο σε νομικά κατοχυρωμένο επάγγελμα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 με τον περί Εγγραφής Γεωπόνων νόμο 32 του 1987,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και με καλές 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προοπτικές επαγγελματικής αποκατάστασης στο αντικείμενο το σπουδών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μου με άνω του 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80% των αποφοίτων του Τμήματος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να </a:t>
            </a:r>
            <a:r>
              <a:rPr lang="el-GR" sz="1600" dirty="0" err="1" smtClean="0">
                <a:solidFill>
                  <a:schemeClr val="accent2">
                    <a:lumMod val="50000"/>
                  </a:schemeClr>
                </a:solidFill>
              </a:rPr>
              <a:t>εργοδοτούνται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 σε 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συναφή κλάδο με αυτόν των σπουδών τους, σύμφωνα με έρευνα </a:t>
            </a:r>
          </a:p>
          <a:p>
            <a:pPr algn="ctr"/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αποφοίτων του 2018. </a:t>
            </a:r>
          </a:p>
          <a:p>
            <a:pPr algn="ctr"/>
            <a:endParaRPr lang="el-G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11" descr="HV9I59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12795" y="2941899"/>
            <a:ext cx="1141141" cy="8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84016" y="1863255"/>
            <a:ext cx="3083292" cy="1275820"/>
            <a:chOff x="3289300" y="2579688"/>
            <a:chExt cx="5283200" cy="207486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23" t="11636" r="1611" b="6252"/>
            <a:stretch>
              <a:fillRect/>
            </a:stretch>
          </p:blipFill>
          <p:spPr bwMode="auto">
            <a:xfrm>
              <a:off x="6362700" y="2667000"/>
              <a:ext cx="2209800" cy="1795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77" t="28638" r="18860" b="18535"/>
            <a:stretch>
              <a:fillRect/>
            </a:stretch>
          </p:blipFill>
          <p:spPr bwMode="auto">
            <a:xfrm>
              <a:off x="3289300" y="2579688"/>
              <a:ext cx="2795588" cy="180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4" t="39774" r="9660" b="12070"/>
            <a:stretch>
              <a:fillRect/>
            </a:stretch>
          </p:blipFill>
          <p:spPr bwMode="auto">
            <a:xfrm>
              <a:off x="3768725" y="2579688"/>
              <a:ext cx="3133725" cy="2074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9422779" y="2102662"/>
            <a:ext cx="2356363" cy="1952137"/>
            <a:chOff x="2929315" y="-243070"/>
            <a:chExt cx="6593007" cy="5897412"/>
          </a:xfrm>
        </p:grpSpPr>
        <p:pic>
          <p:nvPicPr>
            <p:cNvPr id="23" name="Picture 9" descr="HV9I597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63010" y="-243070"/>
              <a:ext cx="4659312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0" descr="Picture 009"/>
            <p:cNvPicPr>
              <a:picLocks noChangeAspect="1" noChangeArrowheads="1"/>
            </p:cNvPicPr>
            <p:nvPr/>
          </p:nvPicPr>
          <p:blipFill>
            <a:blip r:embed="rId7" cstate="print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929315" y="1872917"/>
              <a:ext cx="4672012" cy="37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13" descr="PICT00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907" y="3227700"/>
            <a:ext cx="1364127" cy="181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2" descr="PICT0017"/>
          <p:cNvPicPr>
            <a:picLocks noChangeAspect="1" noChangeArrowheads="1"/>
          </p:cNvPicPr>
          <p:nvPr/>
        </p:nvPicPr>
        <p:blipFill>
          <a:blip r:embed="rId9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336" y="4736239"/>
            <a:ext cx="1804676" cy="13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9746" r="24998" b="13983"/>
          <a:stretch>
            <a:fillRect/>
          </a:stretch>
        </p:blipFill>
        <p:spPr bwMode="auto">
          <a:xfrm>
            <a:off x="93320" y="5622356"/>
            <a:ext cx="1918429" cy="106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>
          <a:xfrm>
            <a:off x="2772178" y="5419904"/>
            <a:ext cx="5704849" cy="1339684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22" name="Group 21"/>
          <p:cNvGrpSpPr/>
          <p:nvPr/>
        </p:nvGrpSpPr>
        <p:grpSpPr>
          <a:xfrm>
            <a:off x="8820614" y="4128440"/>
            <a:ext cx="3371385" cy="2727019"/>
            <a:chOff x="0" y="0"/>
            <a:chExt cx="9144000" cy="6889750"/>
          </a:xfrm>
        </p:grpSpPr>
        <p:pic>
          <p:nvPicPr>
            <p:cNvPr id="18" name="Picture 11" descr="PICT0029"/>
            <p:cNvPicPr>
              <a:picLocks noChangeAspect="1" noChangeArrowheads="1"/>
            </p:cNvPicPr>
            <p:nvPr/>
          </p:nvPicPr>
          <p:blipFill>
            <a:blip r:embed="rId11" cstate="print">
              <a:lum bright="3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157538" cy="420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9" name="Picture 16" descr="PICT0010"/>
            <p:cNvPicPr>
              <a:picLocks noChangeAspect="1" noChangeArrowheads="1"/>
            </p:cNvPicPr>
            <p:nvPr/>
          </p:nvPicPr>
          <p:blipFill>
            <a:blip r:embed="rId12" cstate="print">
              <a:lum bright="30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075" y="0"/>
              <a:ext cx="6003925" cy="474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 descr="PICT0039"/>
            <p:cNvPicPr>
              <a:picLocks noChangeAspect="1" noChangeArrowheads="1"/>
            </p:cNvPicPr>
            <p:nvPr/>
          </p:nvPicPr>
          <p:blipFill>
            <a:blip r:embed="rId13" cstate="print">
              <a:lum bright="3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74"/>
            <a:stretch>
              <a:fillRect/>
            </a:stretch>
          </p:blipFill>
          <p:spPr>
            <a:xfrm>
              <a:off x="4241800" y="3490913"/>
              <a:ext cx="3367088" cy="336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14" descr="PICT004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3925888"/>
              <a:ext cx="4244975" cy="2963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8" name="Picture 13" descr="HV9I534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026" y="3799797"/>
            <a:ext cx="865621" cy="5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ouranios.tzamaloukas\Pictures\επαγγελματικές φωτογραφίες\2013 biology class\Φωτογραφία137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07" y="843341"/>
            <a:ext cx="1554787" cy="10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PICT0004"/>
          <p:cNvPicPr>
            <a:picLocks noChangeAspect="1" noChangeArrowheads="1"/>
          </p:cNvPicPr>
          <p:nvPr/>
        </p:nvPicPr>
        <p:blipFill>
          <a:blip r:embed="rId17" cstate="print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7675" y="183055"/>
            <a:ext cx="1788443" cy="13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260476" y="96103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l-GR" dirty="0"/>
          </a:p>
        </p:txBody>
      </p:sp>
      <p:sp>
        <p:nvSpPr>
          <p:cNvPr id="34" name="Rectangle 33"/>
          <p:cNvSpPr/>
          <p:nvPr/>
        </p:nvSpPr>
        <p:spPr>
          <a:xfrm>
            <a:off x="3918145" y="209278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l-GR" dirty="0"/>
          </a:p>
        </p:txBody>
      </p:sp>
      <p:sp>
        <p:nvSpPr>
          <p:cNvPr id="35" name="Rectangle 34"/>
          <p:cNvSpPr/>
          <p:nvPr/>
        </p:nvSpPr>
        <p:spPr>
          <a:xfrm>
            <a:off x="5125848" y="290953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l-GR" dirty="0"/>
          </a:p>
        </p:txBody>
      </p:sp>
      <p:sp>
        <p:nvSpPr>
          <p:cNvPr id="36" name="Rectangle 35"/>
          <p:cNvSpPr/>
          <p:nvPr/>
        </p:nvSpPr>
        <p:spPr>
          <a:xfrm>
            <a:off x="2887765" y="590129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2765002" y="579357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Επειδή είναι </a:t>
            </a:r>
            <a:r>
              <a:rPr lang="el-GR" sz="1600" b="1" dirty="0">
                <a:solidFill>
                  <a:schemeClr val="accent2">
                    <a:lumMod val="50000"/>
                  </a:schemeClr>
                </a:solidFill>
              </a:rPr>
              <a:t>το μοναδικό τετραετές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 πτυχίο Γεωπονικών Επιστημών σε Ελλάδα και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Κύπρο</a:t>
            </a:r>
            <a:endParaRPr lang="el-G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21597" y="2349515"/>
            <a:ext cx="5623559" cy="3256662"/>
            <a:chOff x="758282" y="2311642"/>
            <a:chExt cx="8062333" cy="37810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2453" t="7155" r="15413" b="21788"/>
            <a:stretch/>
          </p:blipFill>
          <p:spPr>
            <a:xfrm>
              <a:off x="5084956" y="2750164"/>
              <a:ext cx="3735659" cy="3342552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1" t="57335" r="70387" b="33403"/>
            <a:stretch/>
          </p:blipFill>
          <p:spPr bwMode="auto">
            <a:xfrm>
              <a:off x="7982318" y="2832410"/>
              <a:ext cx="756425" cy="82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32452" t="9431" r="15821" b="10569"/>
            <a:stretch/>
          </p:blipFill>
          <p:spPr>
            <a:xfrm>
              <a:off x="758282" y="2311642"/>
              <a:ext cx="3911720" cy="3781074"/>
            </a:xfrm>
            <a:prstGeom prst="rect">
              <a:avLst/>
            </a:prstGeom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1" t="75419" r="76923" b="14977"/>
            <a:stretch/>
          </p:blipFill>
          <p:spPr bwMode="auto">
            <a:xfrm>
              <a:off x="6099717" y="4498787"/>
              <a:ext cx="784320" cy="898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06" t="20690" r="63522" b="69249"/>
            <a:stretch/>
          </p:blipFill>
          <p:spPr bwMode="auto">
            <a:xfrm>
              <a:off x="1817648" y="2750164"/>
              <a:ext cx="814040" cy="926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202635" y="87616"/>
            <a:ext cx="9266663" cy="2462725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Vertical Scroll 15"/>
          <p:cNvSpPr/>
          <p:nvPr/>
        </p:nvSpPr>
        <p:spPr>
          <a:xfrm>
            <a:off x="7027568" y="2672323"/>
            <a:ext cx="5141962" cy="338976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7597686" y="3113594"/>
            <a:ext cx="424585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rgbClr val="000066"/>
                </a:solidFill>
              </a:rPr>
              <a:t>Εργαστήρια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dirty="0" smtClean="0">
                <a:solidFill>
                  <a:srgbClr val="000066"/>
                </a:solidFill>
              </a:rPr>
              <a:t>Χημείας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dirty="0" smtClean="0">
                <a:solidFill>
                  <a:srgbClr val="000066"/>
                </a:solidFill>
              </a:rPr>
              <a:t>Βιολογίας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dirty="0" smtClean="0">
                <a:solidFill>
                  <a:srgbClr val="000066"/>
                </a:solidFill>
              </a:rPr>
              <a:t>Μικροσκοπίας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dirty="0" smtClean="0">
                <a:solidFill>
                  <a:srgbClr val="000066"/>
                </a:solidFill>
              </a:rPr>
              <a:t>Επιστήμης </a:t>
            </a:r>
            <a:r>
              <a:rPr lang="en-US" altLang="el-GR" dirty="0" smtClean="0">
                <a:solidFill>
                  <a:srgbClr val="000066"/>
                </a:solidFill>
              </a:rPr>
              <a:t>&amp; </a:t>
            </a:r>
            <a:r>
              <a:rPr lang="el-GR" altLang="el-GR" dirty="0" smtClean="0">
                <a:solidFill>
                  <a:srgbClr val="000066"/>
                </a:solidFill>
              </a:rPr>
              <a:t>Τεχνολογίας Φυτών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dirty="0" smtClean="0">
                <a:solidFill>
                  <a:srgbClr val="000066"/>
                </a:solidFill>
              </a:rPr>
              <a:t>Επιστήμης &amp; </a:t>
            </a:r>
            <a:r>
              <a:rPr lang="en-US" altLang="el-GR" dirty="0" smtClean="0">
                <a:solidFill>
                  <a:srgbClr val="000066"/>
                </a:solidFill>
              </a:rPr>
              <a:t>T</a:t>
            </a:r>
            <a:r>
              <a:rPr lang="el-GR" altLang="el-GR" dirty="0" err="1" smtClean="0">
                <a:solidFill>
                  <a:srgbClr val="000066"/>
                </a:solidFill>
              </a:rPr>
              <a:t>εχνολογίας</a:t>
            </a:r>
            <a:r>
              <a:rPr lang="el-GR" altLang="el-GR" dirty="0" smtClean="0">
                <a:solidFill>
                  <a:srgbClr val="000066"/>
                </a:solidFill>
              </a:rPr>
              <a:t> Τροφίμων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dirty="0" smtClean="0">
                <a:solidFill>
                  <a:srgbClr val="000066"/>
                </a:solidFill>
              </a:rPr>
              <a:t>Ζωοτεχνίας και Γαλακτοκομίας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l-GR" dirty="0" smtClean="0">
                <a:solidFill>
                  <a:srgbClr val="000066"/>
                </a:solidFill>
              </a:rPr>
              <a:t>Υ/Η</a:t>
            </a:r>
          </a:p>
        </p:txBody>
      </p:sp>
      <p:pic>
        <p:nvPicPr>
          <p:cNvPr id="18" name="Picture 13" descr="HV9I53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98" y="3505107"/>
            <a:ext cx="1012500" cy="6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PICT0023"/>
          <p:cNvPicPr>
            <a:picLocks noChangeAspect="1" noChangeArrowheads="1"/>
          </p:cNvPicPr>
          <p:nvPr/>
        </p:nvPicPr>
        <p:blipFill>
          <a:blip r:embed="rId6" cstate="print">
            <a:lum bright="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87161" y="3194293"/>
            <a:ext cx="1314136" cy="9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5" descr="New Image"/>
          <p:cNvPicPr>
            <a:picLocks noChangeAspect="1" noChangeArrowheads="1"/>
          </p:cNvPicPr>
          <p:nvPr/>
        </p:nvPicPr>
        <p:blipFill>
          <a:blip r:embed="rId7" cstate="print">
            <a:lum bright="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6154" y="740658"/>
            <a:ext cx="2145143" cy="16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5" r="17085"/>
          <a:stretch>
            <a:fillRect/>
          </a:stretch>
        </p:blipFill>
        <p:spPr bwMode="auto">
          <a:xfrm>
            <a:off x="5793412" y="2968418"/>
            <a:ext cx="1646263" cy="221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6969812" y="5522896"/>
            <a:ext cx="5077654" cy="1314318"/>
            <a:chOff x="6974500" y="5335169"/>
            <a:chExt cx="5077654" cy="1314318"/>
          </a:xfrm>
        </p:grpSpPr>
        <p:pic>
          <p:nvPicPr>
            <p:cNvPr id="20" name="Picture 16" descr="PICT0010"/>
            <p:cNvPicPr>
              <a:picLocks noChangeAspect="1" noChangeArrowheads="1"/>
            </p:cNvPicPr>
            <p:nvPr/>
          </p:nvPicPr>
          <p:blipFill>
            <a:blip r:embed="rId9" cstate="print">
              <a:lum bright="30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4580" y="5335169"/>
              <a:ext cx="1663014" cy="131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7592" y="5345467"/>
              <a:ext cx="1694562" cy="1304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2" descr="Picture 008"/>
            <p:cNvPicPr>
              <a:picLocks noChangeAspect="1" noChangeArrowheads="1"/>
            </p:cNvPicPr>
            <p:nvPr/>
          </p:nvPicPr>
          <p:blipFill>
            <a:blip r:embed="rId11" cstate="print">
              <a:lum brigh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974500" y="5335169"/>
              <a:ext cx="1740080" cy="1305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445040" y="5738630"/>
            <a:ext cx="55563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u="sng" dirty="0" smtClean="0"/>
              <a:t>Στοιχεία επικοινωνίας</a:t>
            </a:r>
            <a:r>
              <a:rPr lang="en-US" sz="1600" u="sng" dirty="0" smtClean="0"/>
              <a:t> </a:t>
            </a:r>
            <a:endParaRPr lang="el-GR" sz="1600" u="sng" dirty="0" smtClean="0"/>
          </a:p>
          <a:p>
            <a:r>
              <a:rPr lang="el-GR" sz="1400" dirty="0" smtClean="0"/>
              <a:t>Γραμματέας</a:t>
            </a:r>
            <a:r>
              <a:rPr lang="en-US" sz="1400" dirty="0" smtClean="0"/>
              <a:t>: </a:t>
            </a:r>
            <a:r>
              <a:rPr lang="el-GR" sz="1400" dirty="0"/>
              <a:t>Σ</a:t>
            </a:r>
            <a:r>
              <a:rPr lang="el-GR" sz="1400" dirty="0" smtClean="0"/>
              <a:t>όνια </a:t>
            </a:r>
            <a:r>
              <a:rPr lang="el-GR" sz="1400" smtClean="0"/>
              <a:t>Πηλάτση</a:t>
            </a:r>
            <a:r>
              <a:rPr lang="el-GR" sz="1400" dirty="0" smtClean="0"/>
              <a:t>, 25002436</a:t>
            </a:r>
          </a:p>
          <a:p>
            <a:r>
              <a:rPr lang="el-GR" sz="1400" dirty="0" smtClean="0"/>
              <a:t>Τμήμα Γεωπονικών Επιστημών, Βιοτεχνολογίας και </a:t>
            </a:r>
          </a:p>
          <a:p>
            <a:r>
              <a:rPr lang="el-GR" sz="1400" dirty="0" smtClean="0"/>
              <a:t>Επιστήμης Τροφίμων, Αθηνών και Ανεξαρτησίας 57, 3603, </a:t>
            </a:r>
            <a:r>
              <a:rPr lang="el-GR" sz="1400" dirty="0"/>
              <a:t>Λ</a:t>
            </a:r>
            <a:r>
              <a:rPr lang="el-GR" sz="1400" dirty="0" smtClean="0"/>
              <a:t>εμεσός</a:t>
            </a:r>
            <a:endParaRPr lang="el-GR" sz="1400" dirty="0"/>
          </a:p>
        </p:txBody>
      </p:sp>
      <p:pic>
        <p:nvPicPr>
          <p:cNvPr id="5122" name="Picture 2" descr="ÎÏÎ¿ÏÎ­Î»ÎµÏÎ¼Î± ÎµÎ¹ÎºÏÎ½Î±Ï Î³Î¹Î± ÏÏÎ½Î¹Î± Î Î¹Î»Î¬ÏÏÎ·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17" y="5763474"/>
            <a:ext cx="469179" cy="4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4715648" y="10165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5040" y="363749"/>
            <a:ext cx="8596668" cy="19543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Επειδή κατά τη διάρκεια των σπουδών μου θα διδαχθώ από </a:t>
            </a:r>
            <a:endParaRPr lang="el-GR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</a:rPr>
              <a:t>μια </a:t>
            </a:r>
            <a:r>
              <a:rPr lang="el-GR" sz="1600" b="1" dirty="0">
                <a:solidFill>
                  <a:schemeClr val="accent2">
                    <a:lumMod val="50000"/>
                  </a:schemeClr>
                </a:solidFill>
              </a:rPr>
              <a:t>δυναμική και φιλόδοξη ομάδα από νεαρά αλλά καταξιωμένα ακαδημαϊκά μέλη </a:t>
            </a:r>
            <a:endParaRPr lang="el-GR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</a:rPr>
              <a:t>με </a:t>
            </a:r>
            <a:r>
              <a:rPr lang="el-GR" sz="1600" b="1" dirty="0">
                <a:solidFill>
                  <a:schemeClr val="accent2">
                    <a:lumMod val="50000"/>
                  </a:schemeClr>
                </a:solidFill>
              </a:rPr>
              <a:t>πολυετή διδακτική και ερευνητική </a:t>
            </a:r>
            <a:r>
              <a:rPr lang="el-GR" sz="1600" b="1" dirty="0" smtClean="0">
                <a:solidFill>
                  <a:schemeClr val="accent2">
                    <a:lumMod val="50000"/>
                  </a:schemeClr>
                </a:solidFill>
              </a:rPr>
              <a:t>εμπειρία χρησιμοποιώντας εξαιρετικές υποδομές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θα 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παρακολουθώ ενδιαφέρουσες διαλέξεις, θα υλοποιήσω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πληθώρα 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εργαστηριακών ασκήσεων, θα συμμετέχω σε εκπαιδευτικές επισκέψεις,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θα </a:t>
            </a:r>
            <a:r>
              <a:rPr lang="el-GR" sz="1600" dirty="0">
                <a:solidFill>
                  <a:schemeClr val="accent2">
                    <a:lumMod val="50000"/>
                  </a:schemeClr>
                </a:solidFill>
              </a:rPr>
              <a:t>εργαστώ στην πράξη σε ιδιωτικούς ή κρατικούς </a:t>
            </a:r>
            <a:r>
              <a:rPr lang="el-GR" sz="1600" dirty="0" smtClean="0">
                <a:solidFill>
                  <a:schemeClr val="accent2">
                    <a:lumMod val="50000"/>
                  </a:schemeClr>
                </a:solidFill>
              </a:rPr>
              <a:t>φορείς</a:t>
            </a:r>
            <a:endParaRPr lang="el-G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277</Words>
  <Application>Microsoft Office PowerPoint</Application>
  <PresentationFormat>Widescreen</PresentationFormat>
  <Paragraphs>52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华文新魏</vt:lpstr>
      <vt:lpstr>Trebuchet MS</vt:lpstr>
      <vt:lpstr>Wingdings</vt:lpstr>
      <vt:lpstr>Wingdings 3</vt:lpstr>
      <vt:lpstr>Facet</vt:lpstr>
      <vt:lpstr>Τμήμα Γεωπονικών Επιστημών,  Βιοτεχνολογίας και Επιστήμης Τροφίμων  </vt:lpstr>
      <vt:lpstr>  γιατί να σπουδάσω στο Τμήμα Γεωπονικών Επιστημών,       Βιοτεχνολογίας και Επιστήμης Τροφίμων </vt:lpstr>
      <vt:lpstr>PowerPoint Presentation</vt:lpstr>
    </vt:vector>
  </TitlesOfParts>
  <Company>Cyprus University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5 γιατί να σπουδάσω  στο Τμήμα Γεωπονικών Επιστημών,  Βιοτεχνολογίας και Επιστήμης Τροφίμων</dc:title>
  <dc:creator>Despoina Miltiadou</dc:creator>
  <cp:lastModifiedBy>Ouranios Tzamaloukas</cp:lastModifiedBy>
  <cp:revision>23</cp:revision>
  <cp:lastPrinted>2019-02-20T11:48:31Z</cp:lastPrinted>
  <dcterms:created xsi:type="dcterms:W3CDTF">2019-02-20T09:53:22Z</dcterms:created>
  <dcterms:modified xsi:type="dcterms:W3CDTF">2019-02-20T12:28:06Z</dcterms:modified>
</cp:coreProperties>
</file>